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3"/>
  </p:notesMasterIdLst>
  <p:sldIdLst>
    <p:sldId id="256" r:id="rId2"/>
    <p:sldId id="257" r:id="rId3"/>
    <p:sldId id="350" r:id="rId4"/>
    <p:sldId id="376" r:id="rId5"/>
    <p:sldId id="377" r:id="rId6"/>
    <p:sldId id="375" r:id="rId7"/>
    <p:sldId id="351" r:id="rId8"/>
    <p:sldId id="356" r:id="rId9"/>
    <p:sldId id="355" r:id="rId10"/>
    <p:sldId id="354" r:id="rId11"/>
    <p:sldId id="353" r:id="rId12"/>
    <p:sldId id="352" r:id="rId13"/>
    <p:sldId id="366" r:id="rId14"/>
    <p:sldId id="372" r:id="rId15"/>
    <p:sldId id="263" r:id="rId16"/>
    <p:sldId id="345" r:id="rId17"/>
    <p:sldId id="346" r:id="rId18"/>
    <p:sldId id="347" r:id="rId19"/>
    <p:sldId id="348" r:id="rId20"/>
    <p:sldId id="374" r:id="rId21"/>
    <p:sldId id="317" r:id="rId22"/>
    <p:sldId id="273" r:id="rId23"/>
    <p:sldId id="268" r:id="rId24"/>
    <p:sldId id="318" r:id="rId25"/>
    <p:sldId id="319" r:id="rId26"/>
    <p:sldId id="320" r:id="rId27"/>
    <p:sldId id="271" r:id="rId28"/>
    <p:sldId id="321" r:id="rId29"/>
    <p:sldId id="276" r:id="rId30"/>
    <p:sldId id="322" r:id="rId31"/>
    <p:sldId id="323" r:id="rId32"/>
    <p:sldId id="279" r:id="rId33"/>
    <p:sldId id="280" r:id="rId34"/>
    <p:sldId id="343" r:id="rId35"/>
    <p:sldId id="324" r:id="rId36"/>
    <p:sldId id="325" r:id="rId37"/>
    <p:sldId id="326" r:id="rId38"/>
    <p:sldId id="284" r:id="rId39"/>
    <p:sldId id="285" r:id="rId40"/>
    <p:sldId id="327" r:id="rId41"/>
    <p:sldId id="315" r:id="rId42"/>
    <p:sldId id="342" r:id="rId43"/>
    <p:sldId id="287" r:id="rId44"/>
    <p:sldId id="288" r:id="rId45"/>
    <p:sldId id="290" r:id="rId46"/>
    <p:sldId id="362" r:id="rId47"/>
    <p:sldId id="364" r:id="rId48"/>
    <p:sldId id="328" r:id="rId49"/>
    <p:sldId id="329" r:id="rId50"/>
    <p:sldId id="294" r:id="rId51"/>
    <p:sldId id="330" r:id="rId52"/>
    <p:sldId id="296" r:id="rId53"/>
    <p:sldId id="297" r:id="rId54"/>
    <p:sldId id="298" r:id="rId55"/>
    <p:sldId id="299" r:id="rId56"/>
    <p:sldId id="361" r:id="rId57"/>
    <p:sldId id="300" r:id="rId58"/>
    <p:sldId id="331" r:id="rId59"/>
    <p:sldId id="373" r:id="rId60"/>
    <p:sldId id="303" r:id="rId61"/>
    <p:sldId id="332" r:id="rId62"/>
    <p:sldId id="333" r:id="rId63"/>
    <p:sldId id="335" r:id="rId64"/>
    <p:sldId id="336" r:id="rId65"/>
    <p:sldId id="359" r:id="rId66"/>
    <p:sldId id="341" r:id="rId67"/>
    <p:sldId id="370" r:id="rId68"/>
    <p:sldId id="360" r:id="rId69"/>
    <p:sldId id="371" r:id="rId70"/>
    <p:sldId id="369" r:id="rId71"/>
    <p:sldId id="316" r:id="rId7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408" y="5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5900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41397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7234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89305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74664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2525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88762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46415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97748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4562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48203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1311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3fb65a9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3fb65a9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7569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3fb65a91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3fb65a91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0780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3fb65a912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3fb65a912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4170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3fb65a91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3fb65a91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308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43fb65a912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43fb65a912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4249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fb65a912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fb65a912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975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hyperlink" Target="https://sites.google.com/site/miyminimichoel"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This year’s calendar</a:t>
            </a:r>
            <a:endParaRPr dirty="0"/>
          </a:p>
        </p:txBody>
      </p:sp>
      <p:sp>
        <p:nvSpPr>
          <p:cNvPr id="55" name="Google Shape;55;p13"/>
          <p:cNvSpPr txBox="1">
            <a:spLocks noGrp="1"/>
          </p:cNvSpPr>
          <p:nvPr>
            <p:ph type="subTitle" idx="1"/>
          </p:nvPr>
        </p:nvSpPr>
        <p:spPr>
          <a:xfrm>
            <a:off x="311708" y="2394854"/>
            <a:ext cx="8520600" cy="98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0000"/>
                </a:solidFill>
              </a:rPr>
              <a:t>How to understand it</a:t>
            </a:r>
            <a:endParaRPr dirty="0">
              <a:solidFill>
                <a:srgbClr val="000000"/>
              </a:solidFill>
            </a:endParaRPr>
          </a:p>
          <a:p>
            <a:pPr marL="0" lvl="0" indent="0" algn="ctr" rtl="0">
              <a:spcBef>
                <a:spcPts val="0"/>
              </a:spcBef>
              <a:spcAft>
                <a:spcPts val="0"/>
              </a:spcAft>
              <a:buNone/>
            </a:pPr>
            <a:r>
              <a:rPr lang="en" dirty="0">
                <a:solidFill>
                  <a:srgbClr val="000000"/>
                </a:solidFill>
              </a:rPr>
              <a:t>How to calculate it</a:t>
            </a:r>
            <a:endParaRPr dirty="0">
              <a:solidFill>
                <a:srgbClr val="00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cont.</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4) Find </a:t>
            </a:r>
            <a:r>
              <a:rPr lang="en-US" b="1" dirty="0" smtClean="0">
                <a:solidFill>
                  <a:schemeClr val="tx1"/>
                </a:solidFill>
              </a:rPr>
              <a:t>the calendar day for each Rosh Hashanah.</a:t>
            </a:r>
          </a:p>
          <a:p>
            <a:pPr>
              <a:spcBef>
                <a:spcPts val="600"/>
              </a:spcBef>
            </a:pPr>
            <a:r>
              <a:rPr lang="en-US" dirty="0" smtClean="0">
                <a:solidFill>
                  <a:schemeClr val="tx1"/>
                </a:solidFill>
              </a:rPr>
              <a:t>Very often Rosh Hashanah will be on the same day as the time that the </a:t>
            </a:r>
            <a:r>
              <a:rPr lang="en-US" dirty="0" err="1" smtClean="0">
                <a:solidFill>
                  <a:schemeClr val="tx1"/>
                </a:solidFill>
              </a:rPr>
              <a:t>molad</a:t>
            </a:r>
            <a:r>
              <a:rPr lang="en-US" dirty="0" smtClean="0">
                <a:solidFill>
                  <a:schemeClr val="tx1"/>
                </a:solidFill>
              </a:rPr>
              <a:t> we calculated falls.</a:t>
            </a:r>
          </a:p>
          <a:p>
            <a:pPr>
              <a:spcBef>
                <a:spcPts val="600"/>
              </a:spcBef>
            </a:pPr>
            <a:r>
              <a:rPr lang="en-US" dirty="0" smtClean="0">
                <a:solidFill>
                  <a:schemeClr val="tx1"/>
                </a:solidFill>
              </a:rPr>
              <a:t>However, there are four rules that may cause it to be moved to the next day, or the day after.</a:t>
            </a:r>
          </a:p>
          <a:p>
            <a:pPr>
              <a:spcBef>
                <a:spcPts val="600"/>
              </a:spcBef>
            </a:pPr>
            <a:r>
              <a:rPr lang="en-US" dirty="0" smtClean="0">
                <a:solidFill>
                  <a:schemeClr val="tx1"/>
                </a:solidFill>
              </a:rPr>
              <a:t>These are known as the Four </a:t>
            </a:r>
            <a:r>
              <a:rPr lang="en-US" dirty="0" err="1">
                <a:solidFill>
                  <a:schemeClr val="tx1"/>
                </a:solidFill>
              </a:rPr>
              <a:t>D</a:t>
            </a:r>
            <a:r>
              <a:rPr lang="en-US" dirty="0" err="1" smtClean="0">
                <a:solidFill>
                  <a:schemeClr val="tx1"/>
                </a:solidFill>
              </a:rPr>
              <a:t>echiyos</a:t>
            </a:r>
            <a:r>
              <a:rPr lang="en-US" dirty="0" smtClean="0">
                <a:solidFill>
                  <a:schemeClr val="tx1"/>
                </a:solidFill>
              </a:rPr>
              <a:t> (</a:t>
            </a:r>
            <a:r>
              <a:rPr lang="he-IL" dirty="0" smtClean="0">
                <a:solidFill>
                  <a:schemeClr val="tx1"/>
                </a:solidFill>
              </a:rPr>
              <a:t>ד' דחיות</a:t>
            </a:r>
            <a:r>
              <a:rPr lang="en-US" dirty="0" smtClean="0">
                <a:solidFill>
                  <a:schemeClr val="tx1"/>
                </a:solidFill>
              </a:rPr>
              <a:t>).</a:t>
            </a:r>
          </a:p>
          <a:p>
            <a:pPr>
              <a:spcBef>
                <a:spcPts val="600"/>
              </a:spcBef>
            </a:pPr>
            <a:r>
              <a:rPr lang="en-US" dirty="0" smtClean="0">
                <a:solidFill>
                  <a:schemeClr val="tx1"/>
                </a:solidFill>
              </a:rPr>
              <a:t>Each resulting Rosh Hashanah is a day of the week on the calendar now, not a moment in time.</a:t>
            </a:r>
            <a:endParaRPr lang="en-US" dirty="0">
              <a:solidFill>
                <a:schemeClr val="tx1"/>
              </a:solidFill>
            </a:endParaRPr>
          </a:p>
        </p:txBody>
      </p:sp>
    </p:spTree>
    <p:extLst>
      <p:ext uri="{BB962C8B-B14F-4D97-AF65-F5344CB8AC3E}">
        <p14:creationId xmlns:p14="http://schemas.microsoft.com/office/powerpoint/2010/main" val="4748511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5) Find </a:t>
            </a:r>
            <a:r>
              <a:rPr lang="en-US" b="1" dirty="0">
                <a:solidFill>
                  <a:schemeClr val="tx1"/>
                </a:solidFill>
              </a:rPr>
              <a:t>all the days of Rosh </a:t>
            </a:r>
            <a:r>
              <a:rPr lang="en-US" b="1" dirty="0" err="1">
                <a:solidFill>
                  <a:schemeClr val="tx1"/>
                </a:solidFill>
              </a:rPr>
              <a:t>Chodesh</a:t>
            </a:r>
            <a:r>
              <a:rPr lang="en-US" b="1" dirty="0">
                <a:solidFill>
                  <a:schemeClr val="tx1"/>
                </a:solidFill>
              </a:rPr>
              <a:t>, and all the </a:t>
            </a:r>
            <a:r>
              <a:rPr lang="en-US" b="1" dirty="0" err="1">
                <a:solidFill>
                  <a:schemeClr val="tx1"/>
                </a:solidFill>
              </a:rPr>
              <a:t>yomim</a:t>
            </a:r>
            <a:r>
              <a:rPr lang="en-US" b="1" dirty="0">
                <a:solidFill>
                  <a:schemeClr val="tx1"/>
                </a:solidFill>
              </a:rPr>
              <a:t> </a:t>
            </a:r>
            <a:r>
              <a:rPr lang="en-US" b="1" dirty="0" err="1">
                <a:solidFill>
                  <a:schemeClr val="tx1"/>
                </a:solidFill>
              </a:rPr>
              <a:t>tovim</a:t>
            </a:r>
            <a:r>
              <a:rPr lang="en-US" b="1" dirty="0">
                <a:solidFill>
                  <a:schemeClr val="tx1"/>
                </a:solidFill>
              </a:rPr>
              <a:t>.</a:t>
            </a:r>
          </a:p>
          <a:p>
            <a:pPr>
              <a:spcBef>
                <a:spcPts val="600"/>
              </a:spcBef>
            </a:pPr>
            <a:r>
              <a:rPr lang="en-US" dirty="0" smtClean="0">
                <a:solidFill>
                  <a:schemeClr val="tx1"/>
                </a:solidFill>
              </a:rPr>
              <a:t>Once we know whether the year is a regular or leap year, and which days are Rosh Hashanah at the beginning and end, we can figure out the total number of days in the year.</a:t>
            </a:r>
          </a:p>
          <a:p>
            <a:pPr>
              <a:spcBef>
                <a:spcPts val="600"/>
              </a:spcBef>
            </a:pPr>
            <a:r>
              <a:rPr lang="en-US" dirty="0" smtClean="0">
                <a:solidFill>
                  <a:schemeClr val="tx1"/>
                </a:solidFill>
              </a:rPr>
              <a:t>That tells us the lengths of each of the months, and gives us the days of Rosh </a:t>
            </a:r>
            <a:r>
              <a:rPr lang="en-US" dirty="0" err="1" smtClean="0">
                <a:solidFill>
                  <a:schemeClr val="tx1"/>
                </a:solidFill>
              </a:rPr>
              <a:t>Chodesh</a:t>
            </a:r>
            <a:r>
              <a:rPr lang="en-US" dirty="0" smtClean="0">
                <a:solidFill>
                  <a:schemeClr val="tx1"/>
                </a:solidFill>
              </a:rPr>
              <a:t> for each month.</a:t>
            </a:r>
          </a:p>
          <a:p>
            <a:pPr>
              <a:spcBef>
                <a:spcPts val="600"/>
              </a:spcBef>
            </a:pPr>
            <a:r>
              <a:rPr lang="en-US" dirty="0" smtClean="0">
                <a:solidFill>
                  <a:schemeClr val="tx1"/>
                </a:solidFill>
              </a:rPr>
              <a:t>Each of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is on a particular date in the calendar and is now determined. </a:t>
            </a:r>
            <a:endParaRPr lang="en-US" dirty="0">
              <a:solidFill>
                <a:schemeClr val="tx1"/>
              </a:solidFill>
            </a:endParaRPr>
          </a:p>
        </p:txBody>
      </p:sp>
    </p:spTree>
    <p:extLst>
      <p:ext uri="{BB962C8B-B14F-4D97-AF65-F5344CB8AC3E}">
        <p14:creationId xmlns:p14="http://schemas.microsoft.com/office/powerpoint/2010/main" val="9412474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6) Determine </a:t>
            </a:r>
            <a:r>
              <a:rPr lang="en-US" b="1" dirty="0" smtClean="0">
                <a:solidFill>
                  <a:schemeClr val="tx1"/>
                </a:solidFill>
              </a:rPr>
              <a:t>the Torah readings.</a:t>
            </a:r>
          </a:p>
          <a:p>
            <a:pPr>
              <a:spcBef>
                <a:spcPts val="600"/>
              </a:spcBef>
            </a:pPr>
            <a:r>
              <a:rPr lang="en-US" dirty="0" smtClean="0">
                <a:solidFill>
                  <a:schemeClr val="tx1"/>
                </a:solidFill>
              </a:rPr>
              <a:t>Now that the calendar is set up, we can see how many weekly Torah readings are needed.</a:t>
            </a:r>
          </a:p>
          <a:p>
            <a:pPr>
              <a:spcBef>
                <a:spcPts val="600"/>
              </a:spcBef>
            </a:pPr>
            <a:r>
              <a:rPr lang="en-US" dirty="0" smtClean="0">
                <a:solidFill>
                  <a:schemeClr val="tx1"/>
                </a:solidFill>
              </a:rPr>
              <a:t>We decide how many </a:t>
            </a:r>
            <a:r>
              <a:rPr lang="en-US" dirty="0" err="1" smtClean="0">
                <a:solidFill>
                  <a:schemeClr val="tx1"/>
                </a:solidFill>
              </a:rPr>
              <a:t>parshiyos</a:t>
            </a:r>
            <a:r>
              <a:rPr lang="en-US" dirty="0" smtClean="0">
                <a:solidFill>
                  <a:schemeClr val="tx1"/>
                </a:solidFill>
              </a:rPr>
              <a:t> need to be doubled up to fit.</a:t>
            </a:r>
          </a:p>
          <a:p>
            <a:pPr>
              <a:spcBef>
                <a:spcPts val="600"/>
              </a:spcBef>
            </a:pPr>
            <a:r>
              <a:rPr lang="en-US" dirty="0" smtClean="0">
                <a:solidFill>
                  <a:schemeClr val="tx1"/>
                </a:solidFill>
              </a:rPr>
              <a:t>This was already done by Chazal for every possible calendar, but the </a:t>
            </a:r>
            <a:r>
              <a:rPr lang="he-IL" dirty="0" smtClean="0">
                <a:solidFill>
                  <a:schemeClr val="tx1"/>
                </a:solidFill>
              </a:rPr>
              <a:t>קדמונים</a:t>
            </a:r>
            <a:r>
              <a:rPr lang="en-US" dirty="0" smtClean="0">
                <a:solidFill>
                  <a:schemeClr val="tx1"/>
                </a:solidFill>
              </a:rPr>
              <a:t> gave some rules for how they decided which ones to double up.</a:t>
            </a:r>
          </a:p>
          <a:p>
            <a:pPr>
              <a:spcBef>
                <a:spcPts val="600"/>
              </a:spcBef>
            </a:pPr>
            <a:r>
              <a:rPr lang="en-US" dirty="0" smtClean="0">
                <a:solidFill>
                  <a:schemeClr val="tx1"/>
                </a:solidFill>
              </a:rPr>
              <a:t>The results can be different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and in </a:t>
            </a:r>
            <a:r>
              <a:rPr lang="en-US" dirty="0" err="1">
                <a:solidFill>
                  <a:schemeClr val="tx1"/>
                </a:solidFill>
              </a:rPr>
              <a:t>c</a:t>
            </a:r>
            <a:r>
              <a:rPr lang="en-US" dirty="0" err="1" smtClean="0">
                <a:solidFill>
                  <a:schemeClr val="tx1"/>
                </a:solidFill>
              </a:rPr>
              <a:t>hutzah</a:t>
            </a:r>
            <a:r>
              <a:rPr lang="en-US" dirty="0" smtClean="0">
                <a:solidFill>
                  <a:schemeClr val="tx1"/>
                </a:solidFill>
              </a:rPr>
              <a:t> </a:t>
            </a:r>
            <a:r>
              <a:rPr lang="en-US" dirty="0" err="1">
                <a:solidFill>
                  <a:schemeClr val="tx1"/>
                </a:solidFill>
              </a:rPr>
              <a:t>l</a:t>
            </a:r>
            <a:r>
              <a:rPr lang="en-US" dirty="0" err="1" smtClean="0">
                <a:solidFill>
                  <a:schemeClr val="tx1"/>
                </a:solidFill>
              </a:rPr>
              <a:t>a’aretz</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3717774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7) Connect </a:t>
            </a:r>
            <a:r>
              <a:rPr lang="en-US" b="1" dirty="0">
                <a:solidFill>
                  <a:schemeClr val="tx1"/>
                </a:solidFill>
              </a:rPr>
              <a:t>the calendar to the </a:t>
            </a:r>
            <a:r>
              <a:rPr lang="en-US" b="1" dirty="0" smtClean="0">
                <a:solidFill>
                  <a:schemeClr val="tx1"/>
                </a:solidFill>
              </a:rPr>
              <a:t>English (civil) calendar.</a:t>
            </a:r>
          </a:p>
          <a:p>
            <a:pPr>
              <a:spcBef>
                <a:spcPts val="600"/>
              </a:spcBef>
            </a:pPr>
            <a:r>
              <a:rPr lang="en-US" dirty="0" smtClean="0">
                <a:solidFill>
                  <a:schemeClr val="tx1"/>
                </a:solidFill>
              </a:rPr>
              <a:t>We are not actually going to do this step – just explain </a:t>
            </a:r>
            <a:r>
              <a:rPr lang="en-US" dirty="0" smtClean="0">
                <a:solidFill>
                  <a:schemeClr val="tx1"/>
                </a:solidFill>
              </a:rPr>
              <a:t>it:</a:t>
            </a:r>
            <a:endParaRPr lang="en-US" dirty="0" smtClean="0">
              <a:solidFill>
                <a:schemeClr val="tx1"/>
              </a:solidFill>
            </a:endParaRPr>
          </a:p>
          <a:p>
            <a:pPr>
              <a:spcBef>
                <a:spcPts val="600"/>
              </a:spcBef>
            </a:pPr>
            <a:r>
              <a:rPr lang="en-US" dirty="0" smtClean="0">
                <a:solidFill>
                  <a:schemeClr val="tx1"/>
                </a:solidFill>
              </a:rPr>
              <a:t>Find the date when we start saying </a:t>
            </a:r>
            <a:r>
              <a:rPr lang="en-US" dirty="0" err="1" smtClean="0">
                <a:solidFill>
                  <a:schemeClr val="tx1"/>
                </a:solidFill>
              </a:rPr>
              <a:t>V’sein</a:t>
            </a:r>
            <a:r>
              <a:rPr lang="en-US" dirty="0" smtClean="0">
                <a:solidFill>
                  <a:schemeClr val="tx1"/>
                </a:solidFill>
              </a:rPr>
              <a:t> </a:t>
            </a:r>
            <a:r>
              <a:rPr lang="en-US" dirty="0" err="1" smtClean="0">
                <a:solidFill>
                  <a:schemeClr val="tx1"/>
                </a:solidFill>
              </a:rPr>
              <a:t>tal</a:t>
            </a:r>
            <a:r>
              <a:rPr lang="en-US" dirty="0" smtClean="0">
                <a:solidFill>
                  <a:schemeClr val="tx1"/>
                </a:solidFill>
              </a:rPr>
              <a:t> </a:t>
            </a:r>
            <a:r>
              <a:rPr lang="en-US" dirty="0" err="1" smtClean="0">
                <a:solidFill>
                  <a:schemeClr val="tx1"/>
                </a:solidFill>
              </a:rPr>
              <a:t>umatar</a:t>
            </a:r>
            <a:r>
              <a:rPr lang="en-US" dirty="0" smtClean="0">
                <a:solidFill>
                  <a:schemeClr val="tx1"/>
                </a:solidFill>
              </a:rPr>
              <a:t>, using the old </a:t>
            </a:r>
            <a:r>
              <a:rPr lang="en-US" i="1" dirty="0" smtClean="0">
                <a:solidFill>
                  <a:schemeClr val="tx1"/>
                </a:solidFill>
              </a:rPr>
              <a:t>Julian</a:t>
            </a:r>
            <a:r>
              <a:rPr lang="en-US" dirty="0" smtClean="0">
                <a:solidFill>
                  <a:schemeClr val="tx1"/>
                </a:solidFill>
              </a:rPr>
              <a:t> calendar.</a:t>
            </a:r>
          </a:p>
          <a:p>
            <a:pPr>
              <a:spcBef>
                <a:spcPts val="600"/>
              </a:spcBef>
            </a:pPr>
            <a:r>
              <a:rPr lang="en-US" dirty="0" smtClean="0">
                <a:solidFill>
                  <a:schemeClr val="tx1"/>
                </a:solidFill>
              </a:rPr>
              <a:t>Convert to today’s Gregorian calendar (used since 1582).</a:t>
            </a:r>
          </a:p>
          <a:p>
            <a:pPr>
              <a:spcBef>
                <a:spcPts val="600"/>
              </a:spcBef>
            </a:pPr>
            <a:r>
              <a:rPr lang="en-US" dirty="0" smtClean="0">
                <a:solidFill>
                  <a:schemeClr val="tx1"/>
                </a:solidFill>
              </a:rPr>
              <a:t>Use that to find any other dates, like January 1.</a:t>
            </a:r>
            <a:endParaRPr lang="en-US" dirty="0">
              <a:solidFill>
                <a:schemeClr val="tx1"/>
              </a:solidFill>
            </a:endParaRPr>
          </a:p>
        </p:txBody>
      </p:sp>
    </p:spTree>
    <p:extLst>
      <p:ext uri="{BB962C8B-B14F-4D97-AF65-F5344CB8AC3E}">
        <p14:creationId xmlns:p14="http://schemas.microsoft.com/office/powerpoint/2010/main" val="36778362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t>
            </a:r>
            <a:r>
              <a:rPr lang="en" dirty="0">
                <a:solidFill>
                  <a:srgbClr val="000000"/>
                </a:solidFill>
              </a:rPr>
              <a:t>and months</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a:t>
            </a:r>
            <a:r>
              <a:rPr lang="en" dirty="0" smtClean="0">
                <a:solidFill>
                  <a:srgbClr val="000000"/>
                </a:solidFill>
              </a:rPr>
              <a:t>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228098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000000"/>
                </a:solidFill>
              </a:rPr>
              <a:t>Okay, let’s get started!</a:t>
            </a:r>
          </a:p>
          <a:p>
            <a:pPr marL="0" lvl="0" indent="0" algn="l" rtl="0">
              <a:spcBef>
                <a:spcPts val="0"/>
              </a:spcBef>
              <a:spcAft>
                <a:spcPts val="0"/>
              </a:spcAft>
              <a:buNone/>
            </a:pPr>
            <a:r>
              <a:rPr lang="en" dirty="0" smtClean="0">
                <a:solidFill>
                  <a:srgbClr val="000000"/>
                </a:solidFill>
              </a:rPr>
              <a:t>We’ll go through </a:t>
            </a:r>
            <a:r>
              <a:rPr lang="en" dirty="0">
                <a:solidFill>
                  <a:srgbClr val="000000"/>
                </a:solidFill>
              </a:rPr>
              <a:t>the steps to </a:t>
            </a:r>
            <a:r>
              <a:rPr lang="en" dirty="0" smtClean="0">
                <a:solidFill>
                  <a:srgbClr val="000000"/>
                </a:solidFill>
              </a:rPr>
              <a:t>get </a:t>
            </a:r>
            <a:r>
              <a:rPr lang="en" dirty="0">
                <a:solidFill>
                  <a:srgbClr val="000000"/>
                </a:solidFill>
              </a:rPr>
              <a:t>the calendar for a year - and </a:t>
            </a:r>
            <a:r>
              <a:rPr lang="en" dirty="0" smtClean="0">
                <a:solidFill>
                  <a:srgbClr val="000000"/>
                </a:solidFill>
              </a:rPr>
              <a:t>do </a:t>
            </a:r>
            <a:r>
              <a:rPr lang="en" dirty="0">
                <a:solidFill>
                  <a:srgbClr val="000000"/>
                </a:solidFill>
              </a:rPr>
              <a:t>it for </a:t>
            </a:r>
            <a:r>
              <a:rPr lang="en" i="1" dirty="0">
                <a:solidFill>
                  <a:srgbClr val="000000"/>
                </a:solidFill>
              </a:rPr>
              <a:t>this</a:t>
            </a:r>
            <a:r>
              <a:rPr lang="en" dirty="0">
                <a:solidFill>
                  <a:srgbClr val="000000"/>
                </a:solidFill>
              </a:rPr>
              <a:t> year.</a:t>
            </a:r>
            <a:endParaRPr dirty="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a:t>
            </a:r>
            <a:r>
              <a:rPr lang="en" dirty="0" smtClean="0"/>
              <a:t>) Introduction – how to calculate</a:t>
            </a:r>
            <a:endParaRPr dirty="0"/>
          </a:p>
        </p:txBody>
      </p:sp>
      <p:sp>
        <p:nvSpPr>
          <p:cNvPr id="73" name="Google Shape;73;p16"/>
          <p:cNvSpPr txBox="1">
            <a:spLocks noGrp="1"/>
          </p:cNvSpPr>
          <p:nvPr>
            <p:ph type="body" idx="1"/>
          </p:nvPr>
        </p:nvSpPr>
        <p:spPr>
          <a:xfrm>
            <a:off x="311700" y="1152475"/>
            <a:ext cx="8520600" cy="37153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000000"/>
                </a:solidFill>
              </a:rPr>
              <a:t>How to calculate</a:t>
            </a:r>
            <a:endParaRPr b="1" dirty="0">
              <a:solidFill>
                <a:srgbClr val="000000"/>
              </a:solidFill>
            </a:endParaRPr>
          </a:p>
          <a:p>
            <a:pPr marL="285750" indent="-285750">
              <a:spcBef>
                <a:spcPts val="1600"/>
              </a:spcBef>
              <a:buClr>
                <a:schemeClr val="dk1"/>
              </a:buClr>
              <a:buSzPts val="1100"/>
            </a:pPr>
            <a:r>
              <a:rPr lang="en" dirty="0">
                <a:solidFill>
                  <a:srgbClr val="000000"/>
                </a:solidFill>
              </a:rPr>
              <a:t>We use </a:t>
            </a:r>
            <a:r>
              <a:rPr lang="en" b="1" dirty="0" smtClean="0">
                <a:solidFill>
                  <a:srgbClr val="000000"/>
                </a:solidFill>
              </a:rPr>
              <a:t>day</a:t>
            </a:r>
            <a:r>
              <a:rPr lang="en" dirty="0" smtClean="0">
                <a:solidFill>
                  <a:srgbClr val="000000"/>
                </a:solidFill>
              </a:rPr>
              <a:t> of the week (1-7), </a:t>
            </a:r>
            <a:r>
              <a:rPr lang="en" b="1" dirty="0" smtClean="0">
                <a:solidFill>
                  <a:srgbClr val="000000"/>
                </a:solidFill>
              </a:rPr>
              <a:t>hours</a:t>
            </a:r>
            <a:r>
              <a:rPr lang="en" dirty="0" smtClean="0">
                <a:solidFill>
                  <a:srgbClr val="000000"/>
                </a:solidFill>
              </a:rPr>
              <a:t>, </a:t>
            </a:r>
            <a:r>
              <a:rPr lang="en" b="1" dirty="0">
                <a:solidFill>
                  <a:srgbClr val="000000"/>
                </a:solidFill>
              </a:rPr>
              <a:t>chalakim</a:t>
            </a:r>
            <a:r>
              <a:rPr lang="en" dirty="0">
                <a:solidFill>
                  <a:srgbClr val="000000"/>
                </a:solidFill>
              </a:rPr>
              <a:t> </a:t>
            </a:r>
            <a:r>
              <a:rPr lang="en" dirty="0" smtClean="0">
                <a:solidFill>
                  <a:srgbClr val="000000"/>
                </a:solidFill>
              </a:rPr>
              <a:t>(</a:t>
            </a:r>
            <a:r>
              <a:rPr lang="en" dirty="0" smtClean="0">
                <a:solidFill>
                  <a:srgbClr val="000000"/>
                </a:solidFill>
              </a:rPr>
              <a:t>reverse </a:t>
            </a:r>
            <a:r>
              <a:rPr lang="en" dirty="0">
                <a:solidFill>
                  <a:srgbClr val="000000"/>
                </a:solidFill>
              </a:rPr>
              <a:t>order in </a:t>
            </a:r>
            <a:r>
              <a:rPr lang="en" dirty="0" smtClean="0">
                <a:solidFill>
                  <a:srgbClr val="000000"/>
                </a:solidFill>
              </a:rPr>
              <a:t>Hebrew</a:t>
            </a:r>
            <a:r>
              <a:rPr lang="en" dirty="0" smtClean="0">
                <a:solidFill>
                  <a:srgbClr val="000000"/>
                </a:solidFill>
              </a:rPr>
              <a:t>).</a:t>
            </a:r>
          </a:p>
          <a:p>
            <a:pPr marL="285750" indent="-285750">
              <a:spcBef>
                <a:spcPts val="1600"/>
              </a:spcBef>
              <a:buClr>
                <a:schemeClr val="dk1"/>
              </a:buClr>
              <a:buSzPts val="1100"/>
            </a:pPr>
            <a:r>
              <a:rPr lang="en-US" dirty="0" smtClean="0">
                <a:solidFill>
                  <a:srgbClr val="000000"/>
                </a:solidFill>
              </a:rPr>
              <a:t>1 </a:t>
            </a:r>
            <a:r>
              <a:rPr lang="en-US" dirty="0" err="1" smtClean="0">
                <a:solidFill>
                  <a:srgbClr val="000000"/>
                </a:solidFill>
              </a:rPr>
              <a:t>chelek</a:t>
            </a:r>
            <a:r>
              <a:rPr lang="en-US" dirty="0" smtClean="0">
                <a:solidFill>
                  <a:srgbClr val="000000"/>
                </a:solidFill>
              </a:rPr>
              <a:t> = 3</a:t>
            </a:r>
            <a:r>
              <a:rPr lang="en-US" dirty="0">
                <a:solidFill>
                  <a:srgbClr val="000000"/>
                </a:solidFill>
              </a:rPr>
              <a:t>⅓ sec</a:t>
            </a:r>
            <a:r>
              <a:rPr lang="en-US" dirty="0" smtClean="0">
                <a:solidFill>
                  <a:srgbClr val="000000"/>
                </a:solidFill>
              </a:rPr>
              <a:t>., 1080 </a:t>
            </a:r>
            <a:r>
              <a:rPr lang="en-US" dirty="0" err="1">
                <a:solidFill>
                  <a:srgbClr val="000000"/>
                </a:solidFill>
              </a:rPr>
              <a:t>chalakim</a:t>
            </a:r>
            <a:r>
              <a:rPr lang="en-US" dirty="0">
                <a:solidFill>
                  <a:srgbClr val="000000"/>
                </a:solidFill>
              </a:rPr>
              <a:t> </a:t>
            </a:r>
            <a:r>
              <a:rPr lang="en-US" dirty="0" smtClean="0">
                <a:solidFill>
                  <a:srgbClr val="000000"/>
                </a:solidFill>
              </a:rPr>
              <a:t>= </a:t>
            </a:r>
            <a:r>
              <a:rPr lang="en-US" dirty="0">
                <a:solidFill>
                  <a:srgbClr val="000000"/>
                </a:solidFill>
              </a:rPr>
              <a:t>1 </a:t>
            </a:r>
            <a:r>
              <a:rPr lang="en-US" dirty="0" smtClean="0">
                <a:solidFill>
                  <a:srgbClr val="000000"/>
                </a:solidFill>
              </a:rPr>
              <a:t>hour, </a:t>
            </a:r>
            <a:r>
              <a:rPr lang="en-US" dirty="0">
                <a:solidFill>
                  <a:srgbClr val="000000"/>
                </a:solidFill>
              </a:rPr>
              <a:t>24 hours = 1 </a:t>
            </a:r>
            <a:r>
              <a:rPr lang="en-US" dirty="0" smtClean="0">
                <a:solidFill>
                  <a:srgbClr val="000000"/>
                </a:solidFill>
              </a:rPr>
              <a:t>day.</a:t>
            </a:r>
            <a:endParaRPr lang="en-US" dirty="0">
              <a:solidFill>
                <a:srgbClr val="000000"/>
              </a:solidFill>
            </a:endParaRPr>
          </a:p>
          <a:p>
            <a:pPr marL="285750" indent="-285750">
              <a:spcBef>
                <a:spcPts val="1600"/>
              </a:spcBef>
              <a:buClr>
                <a:schemeClr val="dk1"/>
              </a:buClr>
              <a:buSzPts val="1100"/>
            </a:pPr>
            <a:r>
              <a:rPr lang="en" dirty="0" smtClean="0">
                <a:solidFill>
                  <a:srgbClr val="000000"/>
                </a:solidFill>
              </a:rPr>
              <a:t>The </a:t>
            </a:r>
            <a:r>
              <a:rPr lang="en" dirty="0" smtClean="0">
                <a:solidFill>
                  <a:srgbClr val="000000"/>
                </a:solidFill>
              </a:rPr>
              <a:t>hours </a:t>
            </a:r>
            <a:r>
              <a:rPr lang="en" dirty="0">
                <a:solidFill>
                  <a:srgbClr val="000000"/>
                </a:solidFill>
              </a:rPr>
              <a:t>are </a:t>
            </a:r>
            <a:r>
              <a:rPr lang="en" dirty="0" smtClean="0">
                <a:solidFill>
                  <a:srgbClr val="000000"/>
                </a:solidFill>
              </a:rPr>
              <a:t>measured starting from </a:t>
            </a:r>
            <a:r>
              <a:rPr lang="en" b="1" dirty="0">
                <a:solidFill>
                  <a:srgbClr val="000000"/>
                </a:solidFill>
              </a:rPr>
              <a:t>6 </a:t>
            </a:r>
            <a:r>
              <a:rPr lang="en" b="1" dirty="0" smtClean="0">
                <a:solidFill>
                  <a:srgbClr val="000000"/>
                </a:solidFill>
              </a:rPr>
              <a:t>pm </a:t>
            </a:r>
            <a:r>
              <a:rPr lang="en" dirty="0" smtClean="0">
                <a:solidFill>
                  <a:srgbClr val="000000"/>
                </a:solidFill>
              </a:rPr>
              <a:t>(</a:t>
            </a:r>
            <a:r>
              <a:rPr lang="en" i="1" dirty="0" smtClean="0">
                <a:solidFill>
                  <a:srgbClr val="000000"/>
                </a:solidFill>
              </a:rPr>
              <a:t>not</a:t>
            </a:r>
            <a:r>
              <a:rPr lang="en" dirty="0" smtClean="0">
                <a:solidFill>
                  <a:srgbClr val="000000"/>
                </a:solidFill>
              </a:rPr>
              <a:t> the more usual </a:t>
            </a:r>
            <a:r>
              <a:rPr lang="he-IL" dirty="0" smtClean="0">
                <a:solidFill>
                  <a:srgbClr val="000000"/>
                </a:solidFill>
              </a:rPr>
              <a:t>שעות זמניות</a:t>
            </a:r>
            <a:r>
              <a:rPr lang="en-US" dirty="0" smtClean="0">
                <a:solidFill>
                  <a:srgbClr val="000000"/>
                </a:solidFill>
              </a:rPr>
              <a:t>, which are based on sunrise and sunset or darkness)</a:t>
            </a:r>
            <a:r>
              <a:rPr lang="en" i="1" dirty="0" smtClean="0">
                <a:solidFill>
                  <a:srgbClr val="000000"/>
                </a:solidFill>
              </a:rPr>
              <a:t>,</a:t>
            </a:r>
            <a:r>
              <a:rPr lang="en" dirty="0" smtClean="0">
                <a:solidFill>
                  <a:srgbClr val="000000"/>
                </a:solidFill>
              </a:rPr>
              <a:t> so 18 = 12 noon, etc.</a:t>
            </a:r>
          </a:p>
          <a:p>
            <a:pPr marL="285750" indent="-285750">
              <a:spcBef>
                <a:spcPts val="1600"/>
              </a:spcBef>
              <a:buClr>
                <a:schemeClr val="dk1"/>
              </a:buClr>
              <a:buSzPts val="1100"/>
            </a:pPr>
            <a:r>
              <a:rPr lang="en" dirty="0">
                <a:solidFill>
                  <a:srgbClr val="000000"/>
                </a:solidFill>
              </a:rPr>
              <a:t>All our calculations </a:t>
            </a:r>
            <a:r>
              <a:rPr lang="en" dirty="0" smtClean="0">
                <a:solidFill>
                  <a:srgbClr val="000000"/>
                </a:solidFill>
              </a:rPr>
              <a:t>use </a:t>
            </a:r>
            <a:r>
              <a:rPr lang="en" dirty="0">
                <a:solidFill>
                  <a:srgbClr val="000000"/>
                </a:solidFill>
              </a:rPr>
              <a:t>this triplet of numbers.</a:t>
            </a:r>
          </a:p>
          <a:p>
            <a:pPr marL="285750" indent="-285750">
              <a:spcBef>
                <a:spcPts val="1600"/>
              </a:spcBef>
              <a:buClr>
                <a:schemeClr val="dk1"/>
              </a:buClr>
              <a:buSzPts val="1100"/>
            </a:pPr>
            <a:r>
              <a:rPr lang="en" dirty="0" smtClean="0">
                <a:solidFill>
                  <a:srgbClr val="000000"/>
                </a:solidFill>
              </a:rPr>
              <a:t>We </a:t>
            </a:r>
            <a:r>
              <a:rPr lang="en" dirty="0">
                <a:solidFill>
                  <a:srgbClr val="000000"/>
                </a:solidFill>
              </a:rPr>
              <a:t>don't normally need to worry about the weeks at </a:t>
            </a:r>
            <a:r>
              <a:rPr lang="en" dirty="0" smtClean="0">
                <a:solidFill>
                  <a:srgbClr val="000000"/>
                </a:solidFill>
              </a:rPr>
              <a:t>all. </a:t>
            </a:r>
            <a:r>
              <a:rPr lang="en-US" dirty="0" smtClean="0">
                <a:solidFill>
                  <a:srgbClr val="000000"/>
                </a:solidFill>
              </a:rPr>
              <a:t>It</a:t>
            </a:r>
            <a:r>
              <a:rPr lang="en" dirty="0" smtClean="0">
                <a:solidFill>
                  <a:srgbClr val="000000"/>
                </a:solidFill>
              </a:rPr>
              <a:t> is enough to determine the time within the week</a:t>
            </a:r>
            <a:r>
              <a:rPr lang="en" dirty="0" smtClean="0">
                <a:solidFill>
                  <a:srgbClr val="000000"/>
                </a:solidFill>
              </a:rPr>
              <a:t>.</a:t>
            </a:r>
            <a:endParaRPr lang="en" dirty="0" smtClean="0">
              <a:solidFill>
                <a:srgbClr val="000000"/>
              </a:solidFill>
            </a:endParaRPr>
          </a:p>
        </p:txBody>
      </p:sp>
    </p:spTree>
    <p:extLst>
      <p:ext uri="{BB962C8B-B14F-4D97-AF65-F5344CB8AC3E}">
        <p14:creationId xmlns:p14="http://schemas.microsoft.com/office/powerpoint/2010/main" val="2602806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to </a:t>
            </a:r>
            <a:r>
              <a:rPr lang="en" dirty="0" smtClean="0"/>
              <a:t>calculate</a:t>
            </a:r>
            <a:r>
              <a:rPr lang="en" dirty="0"/>
              <a:t> </a:t>
            </a:r>
            <a:r>
              <a:rPr lang="en" dirty="0" smtClean="0"/>
              <a:t>- example</a:t>
            </a:r>
            <a:endParaRPr dirty="0"/>
          </a:p>
        </p:txBody>
      </p:sp>
      <p:sp>
        <p:nvSpPr>
          <p:cNvPr id="79" name="Google Shape;79;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buClr>
                <a:schemeClr val="dk1"/>
              </a:buClr>
              <a:buSzPct val="100000"/>
            </a:pPr>
            <a:r>
              <a:rPr lang="en" dirty="0" smtClean="0">
                <a:solidFill>
                  <a:schemeClr val="tx1"/>
                </a:solidFill>
              </a:rPr>
              <a:t>If </a:t>
            </a:r>
            <a:r>
              <a:rPr lang="en" dirty="0">
                <a:solidFill>
                  <a:schemeClr val="tx1"/>
                </a:solidFill>
              </a:rPr>
              <a:t>you'd want to add 4 days, 18 hours, 443 chalakim </a:t>
            </a:r>
            <a:r>
              <a:rPr lang="en" dirty="0" smtClean="0">
                <a:solidFill>
                  <a:schemeClr val="tx1"/>
                </a:solidFill>
              </a:rPr>
              <a:t>(</a:t>
            </a:r>
            <a:r>
              <a:rPr lang="he-IL" b="1" dirty="0">
                <a:solidFill>
                  <a:schemeClr val="tx1"/>
                </a:solidFill>
              </a:rPr>
              <a:t>ד, יח, תמג</a:t>
            </a:r>
            <a:r>
              <a:rPr lang="en" dirty="0">
                <a:solidFill>
                  <a:schemeClr val="tx1"/>
                </a:solidFill>
              </a:rPr>
              <a:t>) to 5 days, 20 hours, 742 chalakim </a:t>
            </a:r>
            <a:r>
              <a:rPr lang="en-US" dirty="0" smtClean="0">
                <a:solidFill>
                  <a:schemeClr val="tx1"/>
                </a:solidFill>
              </a:rPr>
              <a:t>(</a:t>
            </a:r>
            <a:r>
              <a:rPr lang="he-IL" b="1" dirty="0">
                <a:solidFill>
                  <a:schemeClr val="tx1"/>
                </a:solidFill>
              </a:rPr>
              <a:t>ה, כ, תשמב</a:t>
            </a:r>
            <a:r>
              <a:rPr lang="en-US" dirty="0" smtClean="0">
                <a:solidFill>
                  <a:schemeClr val="tx1"/>
                </a:solidFill>
              </a:rPr>
              <a:t>)</a:t>
            </a:r>
            <a:r>
              <a:rPr lang="en" dirty="0" smtClean="0">
                <a:solidFill>
                  <a:schemeClr val="tx1"/>
                </a:solidFill>
              </a:rPr>
              <a:t>:</a:t>
            </a:r>
            <a:endParaRPr lang="en-US" dirty="0">
              <a:solidFill>
                <a:schemeClr val="tx1"/>
              </a:solidFill>
            </a:endParaRPr>
          </a:p>
          <a:p>
            <a:pPr marL="457200" lvl="0" indent="0" algn="l" rtl="0">
              <a:spcBef>
                <a:spcPts val="1600"/>
              </a:spcBef>
              <a:spcAft>
                <a:spcPts val="0"/>
              </a:spcAft>
              <a:buNone/>
            </a:pPr>
            <a:r>
              <a:rPr lang="en" dirty="0" smtClean="0">
                <a:solidFill>
                  <a:schemeClr val="tx1"/>
                </a:solidFill>
              </a:rPr>
              <a:t>443+742 </a:t>
            </a:r>
            <a:r>
              <a:rPr lang="en" dirty="0">
                <a:solidFill>
                  <a:schemeClr val="tx1"/>
                </a:solidFill>
              </a:rPr>
              <a:t>= 1185 = 1 hour (=1080 chalakim) + 105 chalakim.</a:t>
            </a:r>
            <a:endParaRPr dirty="0">
              <a:solidFill>
                <a:schemeClr val="tx1"/>
              </a:solidFill>
            </a:endParaRPr>
          </a:p>
          <a:p>
            <a:pPr marL="457200" lvl="0" indent="0" algn="l" rtl="0">
              <a:spcBef>
                <a:spcPts val="1600"/>
              </a:spcBef>
              <a:spcAft>
                <a:spcPts val="0"/>
              </a:spcAft>
              <a:buNone/>
            </a:pPr>
            <a:r>
              <a:rPr lang="en" dirty="0">
                <a:solidFill>
                  <a:schemeClr val="tx1"/>
                </a:solidFill>
              </a:rPr>
              <a:t>18 + 20 + 1 (</a:t>
            </a:r>
            <a:r>
              <a:rPr lang="en" dirty="0" smtClean="0">
                <a:solidFill>
                  <a:schemeClr val="tx1"/>
                </a:solidFill>
              </a:rPr>
              <a:t>which </a:t>
            </a:r>
            <a:r>
              <a:rPr lang="en" dirty="0">
                <a:solidFill>
                  <a:schemeClr val="tx1"/>
                </a:solidFill>
              </a:rPr>
              <a:t>was carried) = 39 = 1 day + 15 hours.</a:t>
            </a:r>
            <a:endParaRPr dirty="0">
              <a:solidFill>
                <a:schemeClr val="tx1"/>
              </a:solidFill>
            </a:endParaRPr>
          </a:p>
          <a:p>
            <a:pPr marL="457200" lvl="0" indent="0" algn="l" rtl="0">
              <a:spcBef>
                <a:spcPts val="1600"/>
              </a:spcBef>
              <a:spcAft>
                <a:spcPts val="0"/>
              </a:spcAft>
              <a:buNone/>
            </a:pPr>
            <a:r>
              <a:rPr lang="en" dirty="0">
                <a:solidFill>
                  <a:schemeClr val="tx1"/>
                </a:solidFill>
              </a:rPr>
              <a:t>4 + 5 + 1 = 10 = 1 week (ignore) + 3 </a:t>
            </a:r>
            <a:r>
              <a:rPr lang="en" dirty="0" smtClean="0">
                <a:solidFill>
                  <a:schemeClr val="tx1"/>
                </a:solidFill>
              </a:rPr>
              <a:t>days.</a:t>
            </a:r>
          </a:p>
          <a:p>
            <a:pPr indent="0">
              <a:spcBef>
                <a:spcPts val="1600"/>
              </a:spcBef>
              <a:buNone/>
            </a:pPr>
            <a:r>
              <a:rPr lang="en" dirty="0" smtClean="0">
                <a:solidFill>
                  <a:schemeClr val="tx1"/>
                </a:solidFill>
              </a:rPr>
              <a:t>The result: 3 days, 15 hours, 105 chalakim (</a:t>
            </a:r>
            <a:r>
              <a:rPr lang="he-IL" dirty="0" smtClean="0">
                <a:solidFill>
                  <a:schemeClr val="tx1"/>
                </a:solidFill>
              </a:rPr>
              <a:t>ג, טו, קה</a:t>
            </a:r>
            <a:r>
              <a:rPr lang="en" dirty="0" smtClean="0">
                <a:solidFill>
                  <a:schemeClr val="tx1"/>
                </a:solidFill>
              </a:rPr>
              <a:t>).</a:t>
            </a:r>
            <a:endParaRPr dirty="0" smtClean="0">
              <a:solidFill>
                <a:schemeClr val="tx1"/>
              </a:solidFill>
            </a:endParaRPr>
          </a:p>
          <a:p>
            <a:pPr marL="285750" indent="-285750">
              <a:spcBef>
                <a:spcPts val="1600"/>
              </a:spcBef>
            </a:pPr>
            <a:r>
              <a:rPr lang="en" dirty="0" smtClean="0">
                <a:solidFill>
                  <a:schemeClr val="tx1"/>
                </a:solidFill>
              </a:rPr>
              <a:t>This is how all these calculations are done</a:t>
            </a:r>
            <a:r>
              <a:rPr lang="en" dirty="0" smtClean="0">
                <a:solidFill>
                  <a:schemeClr val="tx1"/>
                </a:solidFill>
              </a:rPr>
              <a:t>. Just keep carrying.</a:t>
            </a:r>
            <a:endParaRPr dirty="0" smtClean="0">
              <a:solidFill>
                <a:schemeClr val="tx1"/>
              </a:solidFill>
            </a:endParaRPr>
          </a:p>
          <a:p>
            <a:pPr marL="0" lvl="0" indent="0" algn="l" rtl="0">
              <a:spcBef>
                <a:spcPts val="1600"/>
              </a:spcBef>
              <a:spcAft>
                <a:spcPts val="0"/>
              </a:spcAft>
              <a:buClr>
                <a:schemeClr val="dk1"/>
              </a:buClr>
              <a:buSzPts val="1100"/>
              <a:buFont typeface="Arial"/>
              <a:buNone/>
            </a:pPr>
            <a:endParaRPr sz="1400" dirty="0">
              <a:solidFill>
                <a:schemeClr val="tx1"/>
              </a:solidFill>
            </a:endParaRPr>
          </a:p>
          <a:p>
            <a:pPr marL="0" lvl="0" indent="0" algn="l" rtl="0">
              <a:spcBef>
                <a:spcPts val="1600"/>
              </a:spcBef>
              <a:spcAft>
                <a:spcPts val="1600"/>
              </a:spcAft>
              <a:buNone/>
            </a:pPr>
            <a:endParaRPr dirty="0">
              <a:solidFill>
                <a:schemeClr val="tx1"/>
              </a:solidFill>
            </a:endParaRPr>
          </a:p>
        </p:txBody>
      </p:sp>
    </p:spTree>
    <p:extLst>
      <p:ext uri="{BB962C8B-B14F-4D97-AF65-F5344CB8AC3E}">
        <p14:creationId xmlns:p14="http://schemas.microsoft.com/office/powerpoint/2010/main" val="18320677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lvl="0"/>
            <a:r>
              <a:rPr lang="en" dirty="0"/>
              <a:t>How to calculate </a:t>
            </a:r>
            <a:r>
              <a:rPr lang="en" dirty="0" smtClean="0"/>
              <a:t>- standard </a:t>
            </a:r>
            <a:r>
              <a:rPr lang="en" dirty="0"/>
              <a:t>shifts</a:t>
            </a:r>
            <a:endParaRPr dirty="0"/>
          </a:p>
        </p:txBody>
      </p:sp>
      <p:sp>
        <p:nvSpPr>
          <p:cNvPr id="85" name="Google Shape;85;p18"/>
          <p:cNvSpPr txBox="1">
            <a:spLocks noGrp="1"/>
          </p:cNvSpPr>
          <p:nvPr>
            <p:ph type="body" idx="1"/>
          </p:nvPr>
        </p:nvSpPr>
        <p:spPr>
          <a:xfrm>
            <a:off x="311700" y="1205984"/>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000000"/>
                </a:solidFill>
              </a:rPr>
              <a:t>Everything we </a:t>
            </a:r>
            <a:r>
              <a:rPr lang="en" sz="1600" dirty="0" smtClean="0">
                <a:solidFill>
                  <a:srgbClr val="000000"/>
                </a:solidFill>
              </a:rPr>
              <a:t>need </a:t>
            </a:r>
            <a:r>
              <a:rPr lang="en" sz="1600" dirty="0">
                <a:solidFill>
                  <a:srgbClr val="000000"/>
                </a:solidFill>
              </a:rPr>
              <a:t>for the molad are </a:t>
            </a:r>
            <a:r>
              <a:rPr lang="en" sz="1600" dirty="0" smtClean="0">
                <a:solidFill>
                  <a:srgbClr val="000000"/>
                </a:solidFill>
              </a:rPr>
              <a:t>sums of multiples </a:t>
            </a:r>
            <a:r>
              <a:rPr lang="en" sz="1600" dirty="0">
                <a:solidFill>
                  <a:srgbClr val="000000"/>
                </a:solidFill>
              </a:rPr>
              <a:t>of the following </a:t>
            </a:r>
            <a:r>
              <a:rPr lang="en" sz="1600" i="1" dirty="0">
                <a:solidFill>
                  <a:srgbClr val="000000"/>
                </a:solidFill>
              </a:rPr>
              <a:t>five </a:t>
            </a:r>
            <a:r>
              <a:rPr lang="en" sz="1600" i="1" dirty="0" smtClean="0">
                <a:solidFill>
                  <a:srgbClr val="000000"/>
                </a:solidFill>
              </a:rPr>
              <a:t>shifts</a:t>
            </a:r>
            <a:r>
              <a:rPr lang="en" sz="1600" dirty="0" smtClean="0">
                <a:solidFill>
                  <a:srgbClr val="000000"/>
                </a:solidFill>
              </a:rPr>
              <a:t>:</a:t>
            </a:r>
            <a:endParaRPr sz="1600" i="1" dirty="0">
              <a:solidFill>
                <a:srgbClr val="000000"/>
              </a:solidFill>
            </a:endParaRPr>
          </a:p>
          <a:p>
            <a:pPr marL="412750" indent="-285750">
              <a:buClr>
                <a:srgbClr val="000000"/>
              </a:buClr>
              <a:buSzPts val="1600"/>
            </a:pPr>
            <a:r>
              <a:rPr lang="en" sz="1600" dirty="0">
                <a:solidFill>
                  <a:srgbClr val="000000"/>
                </a:solidFill>
              </a:rPr>
              <a:t>Initial - t</a:t>
            </a:r>
            <a:r>
              <a:rPr lang="en" sz="1600" dirty="0" smtClean="0">
                <a:solidFill>
                  <a:srgbClr val="000000"/>
                </a:solidFill>
              </a:rPr>
              <a:t>he calendar’s</a:t>
            </a:r>
            <a:r>
              <a:rPr lang="en" sz="1600" i="1" dirty="0" smtClean="0">
                <a:solidFill>
                  <a:srgbClr val="000000"/>
                </a:solidFill>
              </a:rPr>
              <a:t> </a:t>
            </a:r>
            <a:r>
              <a:rPr lang="en" sz="1600" i="1" dirty="0">
                <a:solidFill>
                  <a:srgbClr val="000000"/>
                </a:solidFill>
              </a:rPr>
              <a:t>starting point</a:t>
            </a:r>
            <a:r>
              <a:rPr lang="en" sz="1600" dirty="0">
                <a:solidFill>
                  <a:srgbClr val="000000"/>
                </a:solidFill>
              </a:rPr>
              <a:t> is </a:t>
            </a:r>
            <a:r>
              <a:rPr lang="en" sz="1600" dirty="0" smtClean="0">
                <a:solidFill>
                  <a:srgbClr val="000000"/>
                </a:solidFill>
              </a:rPr>
              <a:t>set near </a:t>
            </a:r>
            <a:r>
              <a:rPr lang="en" sz="1600" dirty="0">
                <a:solidFill>
                  <a:srgbClr val="000000"/>
                </a:solidFill>
              </a:rPr>
              <a:t>the </a:t>
            </a:r>
            <a:r>
              <a:rPr lang="en" sz="1600" dirty="0" smtClean="0">
                <a:solidFill>
                  <a:srgbClr val="000000"/>
                </a:solidFill>
              </a:rPr>
              <a:t>beginning of the _year</a:t>
            </a:r>
            <a:r>
              <a:rPr lang="en" sz="1600" dirty="0">
                <a:solidFill>
                  <a:srgbClr val="000000"/>
                </a:solidFill>
              </a:rPr>
              <a:t>_ zero, but </a:t>
            </a:r>
            <a:r>
              <a:rPr lang="en" sz="1600" dirty="0" smtClean="0">
                <a:solidFill>
                  <a:srgbClr val="000000"/>
                </a:solidFill>
              </a:rPr>
              <a:t>at </a:t>
            </a:r>
            <a:r>
              <a:rPr lang="he-IL" sz="1600" dirty="0" smtClean="0">
                <a:solidFill>
                  <a:srgbClr val="000000"/>
                </a:solidFill>
              </a:rPr>
              <a:t>בהר"ד</a:t>
            </a:r>
            <a:r>
              <a:rPr lang="en-US" sz="1600" dirty="0" smtClean="0">
                <a:solidFill>
                  <a:srgbClr val="000000"/>
                </a:solidFill>
              </a:rPr>
              <a:t>: </a:t>
            </a:r>
            <a:r>
              <a:rPr lang="en" sz="1600" dirty="0" smtClean="0">
                <a:solidFill>
                  <a:srgbClr val="000000"/>
                </a:solidFill>
              </a:rPr>
              <a:t>Monday</a:t>
            </a:r>
            <a:r>
              <a:rPr lang="en" sz="1600" dirty="0">
                <a:solidFill>
                  <a:srgbClr val="000000"/>
                </a:solidFill>
              </a:rPr>
              <a:t>, 5 hours, 204 </a:t>
            </a:r>
            <a:r>
              <a:rPr lang="en" sz="1600" dirty="0" smtClean="0">
                <a:solidFill>
                  <a:srgbClr val="000000"/>
                </a:solidFill>
              </a:rPr>
              <a:t>chalakim [what’s that? It corresponds to Friday morning the </a:t>
            </a:r>
            <a:r>
              <a:rPr lang="en" sz="1600" i="1" dirty="0" smtClean="0">
                <a:solidFill>
                  <a:srgbClr val="000000"/>
                </a:solidFill>
              </a:rPr>
              <a:t>next </a:t>
            </a:r>
            <a:r>
              <a:rPr lang="en" sz="1600" dirty="0" smtClean="0">
                <a:solidFill>
                  <a:srgbClr val="000000"/>
                </a:solidFill>
              </a:rPr>
              <a:t>year, when newly created Adam first saw the new moon.]</a:t>
            </a:r>
            <a:endParaRPr sz="1600" dirty="0">
              <a:solidFill>
                <a:srgbClr val="000000"/>
              </a:solidFill>
            </a:endParaRPr>
          </a:p>
          <a:p>
            <a:pPr marL="412750" indent="-285750">
              <a:buClr>
                <a:srgbClr val="000000"/>
              </a:buClr>
              <a:buSzPts val="1600"/>
            </a:pPr>
            <a:r>
              <a:rPr lang="en" sz="1600" dirty="0">
                <a:solidFill>
                  <a:srgbClr val="000000"/>
                </a:solidFill>
              </a:rPr>
              <a:t>One molad </a:t>
            </a:r>
            <a:r>
              <a:rPr lang="en" sz="1600" dirty="0" smtClean="0">
                <a:solidFill>
                  <a:srgbClr val="000000"/>
                </a:solidFill>
              </a:rPr>
              <a:t>– shift for one </a:t>
            </a:r>
            <a:r>
              <a:rPr lang="en" sz="1600" dirty="0">
                <a:solidFill>
                  <a:srgbClr val="000000"/>
                </a:solidFill>
              </a:rPr>
              <a:t>lunar </a:t>
            </a:r>
            <a:r>
              <a:rPr lang="en" sz="1600" dirty="0" smtClean="0">
                <a:solidFill>
                  <a:srgbClr val="000000"/>
                </a:solidFill>
              </a:rPr>
              <a:t>month = </a:t>
            </a:r>
            <a:r>
              <a:rPr lang="he-IL" sz="1600" dirty="0" smtClean="0">
                <a:solidFill>
                  <a:srgbClr val="000000"/>
                </a:solidFill>
              </a:rPr>
              <a:t>אי"ב תשצ"ג</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1 </a:t>
            </a:r>
            <a:r>
              <a:rPr lang="en" sz="1600" dirty="0">
                <a:solidFill>
                  <a:srgbClr val="000000"/>
                </a:solidFill>
              </a:rPr>
              <a:t>day (really 29 days - but we ignore the weeks), 12 hours, 793 </a:t>
            </a:r>
            <a:r>
              <a:rPr lang="en" sz="1600" dirty="0" smtClean="0">
                <a:solidFill>
                  <a:srgbClr val="000000"/>
                </a:solidFill>
              </a:rPr>
              <a:t>chalakim</a:t>
            </a:r>
            <a:endParaRPr sz="1600" dirty="0" smtClean="0">
              <a:solidFill>
                <a:srgbClr val="000000"/>
              </a:solidFill>
            </a:endParaRPr>
          </a:p>
          <a:p>
            <a:pPr marL="412750" indent="-285750">
              <a:buClr>
                <a:srgbClr val="000000"/>
              </a:buClr>
              <a:buSzPts val="1600"/>
            </a:pPr>
            <a:r>
              <a:rPr lang="en" sz="1600" dirty="0" smtClean="0">
                <a:solidFill>
                  <a:srgbClr val="000000"/>
                </a:solidFill>
              </a:rPr>
              <a:t>Shana peshutah - 12 of these months = </a:t>
            </a:r>
            <a:r>
              <a:rPr lang="he-IL" sz="1600" dirty="0" smtClean="0">
                <a:solidFill>
                  <a:srgbClr val="000000"/>
                </a:solidFill>
              </a:rPr>
              <a:t>ד"ח תתע"ו</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4 </a:t>
            </a:r>
            <a:r>
              <a:rPr lang="en" sz="1600" dirty="0">
                <a:solidFill>
                  <a:srgbClr val="000000"/>
                </a:solidFill>
              </a:rPr>
              <a:t>days, 8 hours, 876 chalakim</a:t>
            </a:r>
            <a:endParaRPr sz="1600" dirty="0">
              <a:solidFill>
                <a:srgbClr val="000000"/>
              </a:solidFill>
            </a:endParaRPr>
          </a:p>
          <a:p>
            <a:pPr marL="412750" indent="-285750">
              <a:buClr>
                <a:srgbClr val="000000"/>
              </a:buClr>
              <a:buSzPts val="1600"/>
            </a:pPr>
            <a:r>
              <a:rPr lang="en" sz="1600" dirty="0">
                <a:solidFill>
                  <a:srgbClr val="000000"/>
                </a:solidFill>
              </a:rPr>
              <a:t>Shana m'uberes - 13 of these </a:t>
            </a:r>
            <a:r>
              <a:rPr lang="en" sz="1600" dirty="0" smtClean="0">
                <a:solidFill>
                  <a:srgbClr val="000000"/>
                </a:solidFill>
              </a:rPr>
              <a:t>months</a:t>
            </a:r>
            <a:r>
              <a:rPr lang="en" sz="1600" dirty="0">
                <a:solidFill>
                  <a:srgbClr val="000000"/>
                </a:solidFill>
              </a:rPr>
              <a:t> </a:t>
            </a:r>
            <a:r>
              <a:rPr lang="en" sz="1600" dirty="0" smtClean="0">
                <a:solidFill>
                  <a:srgbClr val="000000"/>
                </a:solidFill>
              </a:rPr>
              <a:t>= </a:t>
            </a:r>
            <a:r>
              <a:rPr lang="he-IL" sz="1600" dirty="0" smtClean="0">
                <a:solidFill>
                  <a:srgbClr val="000000"/>
                </a:solidFill>
              </a:rPr>
              <a:t>הכ"א תקפ"ט</a:t>
            </a:r>
            <a:r>
              <a:rPr lang="en-US" sz="1600" dirty="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5 </a:t>
            </a:r>
            <a:r>
              <a:rPr lang="en" sz="1600" dirty="0">
                <a:solidFill>
                  <a:srgbClr val="000000"/>
                </a:solidFill>
              </a:rPr>
              <a:t>days, 21 hours, 589 chalakim</a:t>
            </a:r>
            <a:endParaRPr sz="1600" dirty="0">
              <a:solidFill>
                <a:srgbClr val="000000"/>
              </a:solidFill>
            </a:endParaRPr>
          </a:p>
          <a:p>
            <a:pPr marL="412750" indent="-285750">
              <a:buClr>
                <a:srgbClr val="000000"/>
              </a:buClr>
              <a:buSzPts val="1600"/>
            </a:pPr>
            <a:r>
              <a:rPr lang="en" sz="1600" dirty="0">
                <a:solidFill>
                  <a:srgbClr val="000000"/>
                </a:solidFill>
              </a:rPr>
              <a:t>19 year cycle - 19 </a:t>
            </a:r>
            <a:r>
              <a:rPr lang="en" sz="1600" dirty="0" smtClean="0">
                <a:solidFill>
                  <a:srgbClr val="000000"/>
                </a:solidFill>
              </a:rPr>
              <a:t>years </a:t>
            </a:r>
            <a:r>
              <a:rPr lang="en" sz="1600" dirty="0">
                <a:solidFill>
                  <a:srgbClr val="000000"/>
                </a:solidFill>
              </a:rPr>
              <a:t>with 7 m'ubaros and 12 </a:t>
            </a:r>
            <a:r>
              <a:rPr lang="en" sz="1600" dirty="0" smtClean="0">
                <a:solidFill>
                  <a:srgbClr val="000000"/>
                </a:solidFill>
              </a:rPr>
              <a:t>peshutos = </a:t>
            </a:r>
            <a:r>
              <a:rPr lang="he-IL" sz="1600" dirty="0" smtClean="0">
                <a:solidFill>
                  <a:srgbClr val="000000"/>
                </a:solidFill>
              </a:rPr>
              <a:t>בי"ו תקצ"ה</a:t>
            </a:r>
            <a:r>
              <a:rPr lang="en-US" sz="1600" dirty="0" smtClean="0">
                <a:solidFill>
                  <a:srgbClr val="000000"/>
                </a:solidFill>
              </a:rPr>
              <a:t>:</a:t>
            </a:r>
            <a:r>
              <a:rPr lang="en" sz="1600" dirty="0" smtClean="0">
                <a:solidFill>
                  <a:srgbClr val="000000"/>
                </a:solidFill>
              </a:rPr>
              <a:t/>
            </a:r>
            <a:br>
              <a:rPr lang="en" sz="1600" dirty="0" smtClean="0">
                <a:solidFill>
                  <a:srgbClr val="000000"/>
                </a:solidFill>
              </a:rPr>
            </a:br>
            <a:r>
              <a:rPr lang="en" sz="1600" dirty="0" smtClean="0">
                <a:solidFill>
                  <a:srgbClr val="000000"/>
                </a:solidFill>
              </a:rPr>
              <a:t>2 </a:t>
            </a:r>
            <a:r>
              <a:rPr lang="en" sz="1600" dirty="0">
                <a:solidFill>
                  <a:srgbClr val="000000"/>
                </a:solidFill>
              </a:rPr>
              <a:t>days, 16 hours, 595 chalakim</a:t>
            </a:r>
            <a:endParaRPr sz="1600" dirty="0">
              <a:solidFill>
                <a:srgbClr val="000000"/>
              </a:solidFill>
            </a:endParaRPr>
          </a:p>
          <a:p>
            <a:pPr marL="0" lvl="0" indent="0" algn="l" rtl="0">
              <a:spcBef>
                <a:spcPts val="0"/>
              </a:spcBef>
              <a:spcAft>
                <a:spcPts val="1600"/>
              </a:spcAft>
              <a:buNone/>
            </a:pPr>
            <a:endParaRPr sz="1600" dirty="0"/>
          </a:p>
        </p:txBody>
      </p:sp>
    </p:spTree>
    <p:extLst>
      <p:ext uri="{BB962C8B-B14F-4D97-AF65-F5344CB8AC3E}">
        <p14:creationId xmlns:p14="http://schemas.microsoft.com/office/powerpoint/2010/main" val="20647747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Calculator</a:t>
            </a:r>
            <a:endParaRPr dirty="0"/>
          </a:p>
        </p:txBody>
      </p:sp>
      <p:sp>
        <p:nvSpPr>
          <p:cNvPr id="91" name="Google Shape;91;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 dirty="0">
                <a:solidFill>
                  <a:srgbClr val="000000"/>
                </a:solidFill>
              </a:rPr>
              <a:t>So you don’t have to do this yourself</a:t>
            </a:r>
            <a:r>
              <a:rPr lang="en" dirty="0" smtClean="0">
                <a:solidFill>
                  <a:srgbClr val="000000"/>
                </a:solidFill>
              </a:rPr>
              <a:t>:</a:t>
            </a:r>
            <a:endParaRPr dirty="0">
              <a:solidFill>
                <a:srgbClr val="000000"/>
              </a:solidFill>
            </a:endParaRPr>
          </a:p>
        </p:txBody>
      </p:sp>
      <p:pic>
        <p:nvPicPr>
          <p:cNvPr id="2" name="Picture 1"/>
          <p:cNvPicPr>
            <a:picLocks noChangeAspect="1"/>
          </p:cNvPicPr>
          <p:nvPr/>
        </p:nvPicPr>
        <p:blipFill>
          <a:blip r:embed="rId3"/>
          <a:stretch>
            <a:fillRect/>
          </a:stretch>
        </p:blipFill>
        <p:spPr>
          <a:xfrm>
            <a:off x="-312527" y="1575123"/>
            <a:ext cx="9769054" cy="4209368"/>
          </a:xfrm>
          <a:prstGeom prst="rect">
            <a:avLst/>
          </a:prstGeom>
        </p:spPr>
      </p:pic>
    </p:spTree>
    <p:extLst>
      <p:ext uri="{BB962C8B-B14F-4D97-AF65-F5344CB8AC3E}">
        <p14:creationId xmlns:p14="http://schemas.microsoft.com/office/powerpoint/2010/main" val="25290751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t>
            </a:r>
            <a:r>
              <a:rPr lang="en" dirty="0">
                <a:solidFill>
                  <a:srgbClr val="000000"/>
                </a:solidFill>
              </a:rPr>
              <a:t>and months</a:t>
            </a:r>
            <a:endParaRPr dirty="0">
              <a:solidFill>
                <a:srgbClr val="000000"/>
              </a:solidFill>
            </a:endParaRPr>
          </a:p>
          <a:p>
            <a:pPr marL="457200" lvl="0" indent="-342900" algn="l" rtl="0">
              <a:spcBef>
                <a:spcPts val="1200"/>
              </a:spcBef>
              <a:spcAft>
                <a:spcPts val="0"/>
              </a:spcAft>
              <a:buClr>
                <a:srgbClr val="000000"/>
              </a:buClr>
              <a:buSzPts val="1800"/>
              <a:buAutoNum type="alphaUcPeriod"/>
            </a:pPr>
            <a:r>
              <a:rPr lang="en" dirty="0">
                <a:solidFill>
                  <a:srgbClr val="000000"/>
                </a:solidFill>
              </a:rPr>
              <a:t>Yomim Tovim and </a:t>
            </a:r>
            <a:r>
              <a:rPr lang="en" dirty="0" smtClean="0">
                <a:solidFill>
                  <a:srgbClr val="000000"/>
                </a:solidFill>
              </a:rPr>
              <a:t>Sidros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Conclusion</a:t>
            </a:r>
            <a:endParaRPr dirty="0">
              <a:solidFill>
                <a:srgbClr val="00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000000"/>
                </a:solidFill>
              </a:rPr>
              <a:t>Let’s go through the steps to </a:t>
            </a:r>
            <a:r>
              <a:rPr lang="en" dirty="0" smtClean="0">
                <a:solidFill>
                  <a:srgbClr val="000000"/>
                </a:solidFill>
              </a:rPr>
              <a:t>get </a:t>
            </a:r>
            <a:r>
              <a:rPr lang="en" dirty="0">
                <a:solidFill>
                  <a:srgbClr val="000000"/>
                </a:solidFill>
              </a:rPr>
              <a:t>the calendar for a year - and </a:t>
            </a:r>
            <a:r>
              <a:rPr lang="en" dirty="0" smtClean="0">
                <a:solidFill>
                  <a:srgbClr val="000000"/>
                </a:solidFill>
              </a:rPr>
              <a:t>do </a:t>
            </a:r>
            <a:r>
              <a:rPr lang="en" dirty="0">
                <a:solidFill>
                  <a:srgbClr val="000000"/>
                </a:solidFill>
              </a:rPr>
              <a:t>it for </a:t>
            </a:r>
            <a:r>
              <a:rPr lang="en" i="1" dirty="0">
                <a:solidFill>
                  <a:srgbClr val="000000"/>
                </a:solidFill>
              </a:rPr>
              <a:t>this</a:t>
            </a:r>
            <a:r>
              <a:rPr lang="en" dirty="0">
                <a:solidFill>
                  <a:srgbClr val="000000"/>
                </a:solidFill>
              </a:rPr>
              <a:t> year.</a:t>
            </a:r>
            <a:endParaRPr dirty="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a:t>
            </a:r>
            <a:r>
              <a:rPr lang="en" dirty="0" smtClean="0">
                <a:solidFill>
                  <a:srgbClr val="000000"/>
                </a:solidFill>
              </a:rPr>
              <a:t>ind Rosh Hashanah - the </a:t>
            </a:r>
            <a:r>
              <a:rPr lang="en" dirty="0">
                <a:solidFill>
                  <a:srgbClr val="000000"/>
                </a:solidFill>
              </a:rPr>
              <a:t>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4096946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a:t>
            </a:r>
            <a:r>
              <a:rPr lang="en-US" dirty="0" err="1"/>
              <a:t>Peshuta</a:t>
            </a:r>
            <a:r>
              <a:rPr lang="en-US" dirty="0"/>
              <a:t> or </a:t>
            </a:r>
            <a:r>
              <a:rPr lang="en-US" dirty="0" err="1"/>
              <a:t>m’uberes</a:t>
            </a:r>
            <a:r>
              <a:rPr lang="en-US" dirty="0"/>
              <a:t>?</a:t>
            </a:r>
          </a:p>
        </p:txBody>
      </p:sp>
      <p:graphicFrame>
        <p:nvGraphicFramePr>
          <p:cNvPr id="4" name="Table 3"/>
          <p:cNvGraphicFramePr>
            <a:graphicFrameLocks noGrp="1"/>
          </p:cNvGraphicFramePr>
          <p:nvPr>
            <p:extLst>
              <p:ext uri="{D42A27DB-BD31-4B8C-83A1-F6EECF244321}">
                <p14:modId xmlns:p14="http://schemas.microsoft.com/office/powerpoint/2010/main" val="2807889422"/>
              </p:ext>
            </p:extLst>
          </p:nvPr>
        </p:nvGraphicFramePr>
        <p:xfrm>
          <a:off x="753036" y="1228165"/>
          <a:ext cx="7637928" cy="2839720"/>
        </p:xfrm>
        <a:graphic>
          <a:graphicData uri="http://schemas.openxmlformats.org/drawingml/2006/table">
            <a:tbl>
              <a:tblPr>
                <a:tableStyleId>{073A0DAA-6AF3-43AB-8588-CEC1D06C72B9}</a:tableStyleId>
              </a:tblPr>
              <a:tblGrid>
                <a:gridCol w="4231340">
                  <a:extLst>
                    <a:ext uri="{9D8B030D-6E8A-4147-A177-3AD203B41FA5}">
                      <a16:colId xmlns:a16="http://schemas.microsoft.com/office/drawing/2014/main" val="1323424614"/>
                    </a:ext>
                  </a:extLst>
                </a:gridCol>
                <a:gridCol w="3406588">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a:t>
                      </a:r>
                      <a:r>
                        <a:rPr lang="en-US" sz="1800" dirty="0" err="1" smtClean="0">
                          <a:solidFill>
                            <a:schemeClr val="tx1"/>
                          </a:solidFill>
                        </a:rPr>
                        <a:t>peshutos</a:t>
                      </a:r>
                      <a:r>
                        <a:rPr lang="en-US" sz="1800" dirty="0" smtClean="0">
                          <a:solidFill>
                            <a:schemeClr val="tx1"/>
                          </a:solidFill>
                        </a:rPr>
                        <a:t>) and leap years (</a:t>
                      </a:r>
                      <a:r>
                        <a:rPr lang="en-US" sz="1800" dirty="0" err="1" smtClean="0">
                          <a:solidFill>
                            <a:schemeClr val="tx1"/>
                          </a:solidFill>
                        </a:rPr>
                        <a:t>m'ubaros</a:t>
                      </a:r>
                      <a:r>
                        <a:rPr lang="en-US" sz="1800" dirty="0" smtClean="0">
                          <a:solidFill>
                            <a:schemeClr val="tx1"/>
                          </a:solidFill>
                        </a:rPr>
                        <a:t>) are in a repeating nineteen year cycle.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n-US" sz="1800" dirty="0" smtClean="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Take the number of the year, take the remainder divided by 19.</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5779 mod 19 = remainder 3</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a:t>
                      </a:r>
                      <a:r>
                        <a:rPr lang="en-US" sz="1800" dirty="0" err="1" smtClean="0">
                          <a:solidFill>
                            <a:schemeClr val="tx1"/>
                          </a:solidFill>
                        </a:rPr>
                        <a:t>siman</a:t>
                      </a:r>
                      <a:r>
                        <a:rPr lang="en-US" sz="1800" dirty="0" smtClean="0">
                          <a:solidFill>
                            <a:schemeClr val="tx1"/>
                          </a:solidFill>
                        </a:rPr>
                        <a:t> </a:t>
                      </a:r>
                      <a:r>
                        <a:rPr lang="he-IL" sz="1800" dirty="0" smtClean="0">
                          <a:solidFill>
                            <a:schemeClr val="tx1"/>
                          </a:solidFill>
                        </a:rPr>
                        <a:t>גו"ח אדז"ט</a:t>
                      </a:r>
                      <a:r>
                        <a:rPr lang="en-US" sz="1800" dirty="0" smtClean="0">
                          <a:solidFill>
                            <a:schemeClr val="tx1"/>
                          </a:solidFill>
                        </a:rPr>
                        <a:t> tells which ones are leap years: </a:t>
                      </a:r>
                      <a:r>
                        <a:rPr lang="he-IL" sz="1800" dirty="0" smtClean="0">
                          <a:solidFill>
                            <a:schemeClr val="tx1"/>
                          </a:solidFill>
                        </a:rPr>
                        <a:t>3,6,8,11,14,17,19</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So this year is “</a:t>
                      </a:r>
                      <a:r>
                        <a:rPr lang="he-IL" sz="1800" dirty="0" smtClean="0">
                          <a:solidFill>
                            <a:schemeClr val="tx1"/>
                          </a:solidFill>
                        </a:rPr>
                        <a:t>ג</a:t>
                      </a:r>
                      <a:r>
                        <a:rPr lang="en-US" sz="1800" dirty="0" smtClean="0">
                          <a:solidFill>
                            <a:schemeClr val="tx1"/>
                          </a:solidFill>
                        </a:rPr>
                        <a:t>”, a </a:t>
                      </a:r>
                      <a:r>
                        <a:rPr lang="en-US" sz="1800" b="1" dirty="0" smtClean="0">
                          <a:solidFill>
                            <a:schemeClr val="tx1"/>
                          </a:solidFill>
                        </a:rPr>
                        <a:t>leap year (</a:t>
                      </a:r>
                      <a:r>
                        <a:rPr lang="he-IL" sz="1800" b="1" dirty="0" smtClean="0">
                          <a:solidFill>
                            <a:schemeClr val="tx1"/>
                          </a:solidFill>
                        </a:rPr>
                        <a:t>מעוברת</a:t>
                      </a:r>
                      <a:r>
                        <a:rPr lang="en-US" sz="1800" b="1" dirty="0" smtClean="0">
                          <a:solidFill>
                            <a:schemeClr val="tx1"/>
                          </a:solidFill>
                        </a:rPr>
                        <a:t>)</a:t>
                      </a:r>
                      <a:r>
                        <a:rPr lang="en-US" sz="1800" dirty="0" smtClean="0">
                          <a:solidFill>
                            <a:schemeClr val="tx1"/>
                          </a:solidFill>
                        </a:rPr>
                        <a:t>.</a:t>
                      </a:r>
                      <a:endParaRPr lang="en-US" sz="1800" b="1" dirty="0" smtClean="0">
                        <a:solidFill>
                          <a:schemeClr val="tx1"/>
                        </a:solidFill>
                      </a:endParaRPr>
                    </a:p>
                    <a:p>
                      <a:pPr marL="285750" indent="-285750">
                        <a:buFont typeface="Arial" panose="020B0604020202020204" pitchFamily="34" charset="0"/>
                        <a:buChar char="•"/>
                      </a:pP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34362621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indent="0">
              <a:buNone/>
            </a:pPr>
            <a:r>
              <a:rPr lang="en-US" dirty="0">
                <a:solidFill>
                  <a:srgbClr val="000000"/>
                </a:solidFill>
              </a:rPr>
              <a:t>Calculate the calendar for a </a:t>
            </a:r>
            <a:r>
              <a:rPr lang="en-US" dirty="0" smtClean="0">
                <a:solidFill>
                  <a:srgbClr val="000000"/>
                </a:solidFill>
              </a:rPr>
              <a:t>year</a:t>
            </a:r>
            <a:r>
              <a:rPr lang="en" dirty="0" smtClean="0">
                <a:solidFill>
                  <a:srgbClr val="000000"/>
                </a:solidFill>
              </a:rPr>
              <a:t>.</a:t>
            </a:r>
            <a:endParaRPr dirty="0">
              <a:solidFill>
                <a:srgbClr val="000000"/>
              </a:solidFill>
            </a:endParaRPr>
          </a:p>
          <a:p>
            <a:pPr>
              <a:spcBef>
                <a:spcPts val="1600"/>
              </a:spcBef>
              <a:buClr>
                <a:srgbClr val="000000"/>
              </a:buClr>
              <a:buFont typeface="Arial"/>
              <a:buAutoNum type="arabicParenR"/>
            </a:pPr>
            <a:r>
              <a:rPr lang="en-US" dirty="0" smtClean="0">
                <a:solidFill>
                  <a:srgbClr val="000000"/>
                </a:solidFill>
              </a:rPr>
              <a:t>Introduction – how to calculate</a:t>
            </a:r>
            <a:endParaRPr lang="en-US" dirty="0" smtClean="0"/>
          </a:p>
          <a:p>
            <a:pPr>
              <a:buClr>
                <a:srgbClr val="000000"/>
              </a:buClr>
              <a:buFont typeface="Arial"/>
              <a:buAutoNum type="arabicParenR"/>
            </a:pPr>
            <a:r>
              <a:rPr lang="en-US" dirty="0" err="1">
                <a:solidFill>
                  <a:srgbClr val="000000"/>
                </a:solidFill>
              </a:rPr>
              <a:t>Peshuta</a:t>
            </a:r>
            <a:r>
              <a:rPr lang="en-US" dirty="0">
                <a:solidFill>
                  <a:srgbClr val="000000"/>
                </a:solidFill>
              </a:rPr>
              <a:t> or </a:t>
            </a:r>
            <a:r>
              <a:rPr lang="en-US" dirty="0" err="1">
                <a:solidFill>
                  <a:srgbClr val="000000"/>
                </a:solidFill>
              </a:rPr>
              <a:t>m’uberes</a:t>
            </a:r>
            <a:r>
              <a:rPr lang="en-US" dirty="0" smtClean="0">
                <a:solidFill>
                  <a:srgbClr val="000000"/>
                </a:solidFill>
              </a:rPr>
              <a:t>?</a:t>
            </a:r>
            <a:endParaRPr lang="en-US" dirty="0"/>
          </a:p>
          <a:p>
            <a:pPr lvl="0">
              <a:buClr>
                <a:srgbClr val="000000"/>
              </a:buClr>
              <a:buAutoNum type="arabicParenR"/>
            </a:pPr>
            <a:r>
              <a:rPr lang="en-US" dirty="0">
                <a:solidFill>
                  <a:schemeClr val="tx1"/>
                </a:solidFill>
              </a:rPr>
              <a:t>Find the </a:t>
            </a:r>
            <a:r>
              <a:rPr lang="en-US" dirty="0" err="1">
                <a:solidFill>
                  <a:schemeClr val="tx1"/>
                </a:solidFill>
              </a:rPr>
              <a:t>molad</a:t>
            </a:r>
            <a:r>
              <a:rPr lang="en" dirty="0">
                <a:solidFill>
                  <a:schemeClr val="tx1"/>
                </a:solidFill>
              </a:rPr>
              <a:t/>
            </a:r>
            <a:br>
              <a:rPr lang="en" dirty="0">
                <a:solidFill>
                  <a:schemeClr val="tx1"/>
                </a:solidFill>
              </a:rPr>
            </a:br>
            <a:r>
              <a:rPr lang="en-US" dirty="0">
                <a:solidFill>
                  <a:schemeClr val="tx1"/>
                </a:solidFill>
              </a:rPr>
              <a:t>- for Rosh Hashanah this year</a:t>
            </a:r>
            <a:r>
              <a:rPr lang="en" dirty="0">
                <a:solidFill>
                  <a:schemeClr val="tx1"/>
                </a:solidFill>
              </a:rPr>
              <a:t/>
            </a:r>
            <a:br>
              <a:rPr lang="en" dirty="0">
                <a:solidFill>
                  <a:schemeClr val="tx1"/>
                </a:solidFill>
              </a:rPr>
            </a:br>
            <a:r>
              <a:rPr lang="en-US" dirty="0">
                <a:solidFill>
                  <a:schemeClr val="tx1"/>
                </a:solidFill>
              </a:rPr>
              <a:t>- and for next year</a:t>
            </a:r>
            <a:endParaRPr dirty="0">
              <a:solidFill>
                <a:schemeClr val="tx1"/>
              </a:solidFill>
            </a:endParaRPr>
          </a:p>
          <a:p>
            <a:pPr lvl="0">
              <a:buClr>
                <a:srgbClr val="000000"/>
              </a:buClr>
              <a:buAutoNum type="arabicParenR"/>
            </a:pPr>
            <a:r>
              <a:rPr lang="en-US" dirty="0">
                <a:solidFill>
                  <a:srgbClr val="000000"/>
                </a:solidFill>
              </a:rPr>
              <a:t>F</a:t>
            </a:r>
            <a:r>
              <a:rPr lang="en" dirty="0">
                <a:solidFill>
                  <a:srgbClr val="000000"/>
                </a:solidFill>
              </a:rPr>
              <a:t>ind Rosh </a:t>
            </a:r>
            <a:r>
              <a:rPr lang="en" dirty="0" smtClean="0">
                <a:solidFill>
                  <a:srgbClr val="000000"/>
                </a:solidFill>
              </a:rPr>
              <a:t>Hashanah - </a:t>
            </a:r>
            <a:r>
              <a:rPr lang="en" dirty="0">
                <a:solidFill>
                  <a:srgbClr val="000000"/>
                </a:solidFill>
              </a:rPr>
              <a:t>the four dechiyos</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402888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3" end="3"/>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Find the </a:t>
            </a:r>
            <a:r>
              <a:rPr lang="en-US" dirty="0" err="1" smtClean="0"/>
              <a:t>molad</a:t>
            </a:r>
            <a:r>
              <a:rPr lang="en-US" dirty="0" smtClean="0"/>
              <a:t> for this year’s </a:t>
            </a:r>
            <a:r>
              <a:rPr lang="en-US" dirty="0" err="1" smtClean="0"/>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19233974"/>
              </p:ext>
            </p:extLst>
          </p:nvPr>
        </p:nvGraphicFramePr>
        <p:xfrm>
          <a:off x="753036" y="1228165"/>
          <a:ext cx="7637928" cy="3108960"/>
        </p:xfrm>
        <a:graphic>
          <a:graphicData uri="http://schemas.openxmlformats.org/drawingml/2006/table">
            <a:tbl>
              <a:tblPr>
                <a:tableStyleId>{073A0DAA-6AF3-43AB-8588-CEC1D06C72B9}</a:tableStyleId>
              </a:tblPr>
              <a:tblGrid>
                <a:gridCol w="4410635">
                  <a:extLst>
                    <a:ext uri="{9D8B030D-6E8A-4147-A177-3AD203B41FA5}">
                      <a16:colId xmlns:a16="http://schemas.microsoft.com/office/drawing/2014/main" val="1323424614"/>
                    </a:ext>
                  </a:extLst>
                </a:gridCol>
                <a:gridCol w="32272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smtClean="0">
                          <a:solidFill>
                            <a:schemeClr val="tx1"/>
                          </a:solidFill>
                        </a:rPr>
                        <a:t>(If you know last year's </a:t>
                      </a:r>
                      <a:r>
                        <a:rPr lang="en-US" sz="1800" dirty="0" err="1" smtClean="0">
                          <a:solidFill>
                            <a:schemeClr val="tx1"/>
                          </a:solidFill>
                        </a:rPr>
                        <a:t>molad</a:t>
                      </a:r>
                      <a:r>
                        <a:rPr lang="en-US" sz="1800" dirty="0" smtClean="0">
                          <a:solidFill>
                            <a:schemeClr val="tx1"/>
                          </a:solidFill>
                        </a:rPr>
                        <a:t> it's easier – we’ll use that method for the second year. Otherwise,)</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en-US" sz="1800" dirty="0" smtClean="0">
                          <a:solidFill>
                            <a:schemeClr val="tx1"/>
                          </a:solidFill>
                        </a:rPr>
                        <a:t>The starting point is the year zero, </a:t>
                      </a:r>
                      <a:r>
                        <a:rPr lang="he-IL" sz="1800" dirty="0" smtClean="0">
                          <a:solidFill>
                            <a:schemeClr val="tx1"/>
                          </a:solidFill>
                        </a:rPr>
                        <a:t>בהר"ד</a:t>
                      </a:r>
                      <a:r>
                        <a:rPr lang="en-US" sz="1800" dirty="0" smtClean="0">
                          <a:solidFill>
                            <a:schemeClr val="tx1"/>
                          </a:solidFill>
                        </a:rPr>
                        <a:t> (Monday, 5 hours, 204 </a:t>
                      </a:r>
                      <a:r>
                        <a:rPr lang="en-US" sz="1800" dirty="0" err="1" smtClean="0">
                          <a:solidFill>
                            <a:schemeClr val="tx1"/>
                          </a:solidFill>
                        </a:rPr>
                        <a:t>chalakim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(2,5,204)</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2"/>
                        <a:tabLst/>
                        <a:defRPr/>
                      </a:pPr>
                      <a:r>
                        <a:rPr lang="en-US" sz="1800" dirty="0" smtClean="0">
                          <a:solidFill>
                            <a:schemeClr val="tx1"/>
                          </a:solidFill>
                        </a:rPr>
                        <a:t>Find the number of 19 year cycles</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1" dirty="0" smtClean="0"/>
                        <a:t>5779</a:t>
                      </a:r>
                      <a:r>
                        <a:rPr lang="en-US" sz="1800" dirty="0" smtClean="0"/>
                        <a:t>\19 = </a:t>
                      </a:r>
                      <a:r>
                        <a:rPr lang="en-US" sz="1800" b="1" dirty="0" smtClean="0"/>
                        <a:t>304</a:t>
                      </a:r>
                      <a:r>
                        <a:rPr lang="en-US" sz="1800" dirty="0" smtClean="0"/>
                        <a:t> 19-year-cycles</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370840">
                <a:tc>
                  <a:txBody>
                    <a:bodyPr/>
                    <a:lstStyle/>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startAt="3"/>
                        <a:tabLst/>
                        <a:defRPr/>
                      </a:pPr>
                      <a:r>
                        <a:rPr lang="en-US" sz="1800" dirty="0" smtClean="0">
                          <a:solidFill>
                            <a:schemeClr val="tx1"/>
                          </a:solidFill>
                        </a:rPr>
                        <a:t>Add (the number of 19 year cycles) * (the shift</a:t>
                      </a:r>
                      <a:r>
                        <a:rPr lang="he-IL" sz="1800" dirty="0" smtClean="0">
                          <a:solidFill>
                            <a:schemeClr val="tx1"/>
                          </a:solidFill>
                        </a:rPr>
                        <a:t>בי"ו תקצ"ה </a:t>
                      </a:r>
                      <a:r>
                        <a:rPr lang="en-US" sz="1800" dirty="0" smtClean="0">
                          <a:solidFill>
                            <a:schemeClr val="tx1"/>
                          </a:solidFill>
                        </a:rPr>
                        <a:t>, for each one)</a:t>
                      </a:r>
                    </a:p>
                  </a:txBody>
                  <a:tcPr>
                    <a:lnR w="12700" cap="flat" cmpd="sng" algn="ctr">
                      <a:solidFill>
                        <a:schemeClr val="tx1"/>
                      </a:solidFill>
                      <a:prstDash val="solid"/>
                      <a:round/>
                      <a:headEnd type="none" w="med" len="med"/>
                      <a:tailEnd type="none" w="med" len="med"/>
                    </a:lnR>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304 * (2,16,595) = </a:t>
                      </a:r>
                      <a:r>
                        <a:rPr lang="en-US" sz="1800" b="1" dirty="0" smtClean="0"/>
                        <a:t>(5,15,520)</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bl>
          </a:graphicData>
        </a:graphic>
      </p:graphicFrame>
    </p:spTree>
    <p:extLst>
      <p:ext uri="{BB962C8B-B14F-4D97-AF65-F5344CB8AC3E}">
        <p14:creationId xmlns:p14="http://schemas.microsoft.com/office/powerpoint/2010/main" val="242994464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a:t>
            </a:r>
            <a:r>
              <a:rPr lang="en-US" b="1" dirty="0"/>
              <a:t>cont.</a:t>
            </a:r>
          </a:p>
        </p:txBody>
      </p:sp>
      <p:graphicFrame>
        <p:nvGraphicFramePr>
          <p:cNvPr id="4" name="Table 3"/>
          <p:cNvGraphicFramePr>
            <a:graphicFrameLocks noGrp="1"/>
          </p:cNvGraphicFramePr>
          <p:nvPr>
            <p:extLst>
              <p:ext uri="{D42A27DB-BD31-4B8C-83A1-F6EECF244321}">
                <p14:modId xmlns:p14="http://schemas.microsoft.com/office/powerpoint/2010/main" val="4188234636"/>
              </p:ext>
            </p:extLst>
          </p:nvPr>
        </p:nvGraphicFramePr>
        <p:xfrm>
          <a:off x="753036" y="1017725"/>
          <a:ext cx="7637928" cy="4028440"/>
        </p:xfrm>
        <a:graphic>
          <a:graphicData uri="http://schemas.openxmlformats.org/drawingml/2006/table">
            <a:tbl>
              <a:tblPr>
                <a:tableStyleId>{073A0DAA-6AF3-43AB-8588-CEC1D06C72B9}</a:tableStyleId>
              </a:tblPr>
              <a:tblGrid>
                <a:gridCol w="4724399">
                  <a:extLst>
                    <a:ext uri="{9D8B030D-6E8A-4147-A177-3AD203B41FA5}">
                      <a16:colId xmlns:a16="http://schemas.microsoft.com/office/drawing/2014/main" val="1323424614"/>
                    </a:ext>
                  </a:extLst>
                </a:gridCol>
                <a:gridCol w="291352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4"/>
                      </a:pPr>
                      <a:r>
                        <a:rPr lang="en-US" sz="1800" dirty="0" smtClean="0">
                          <a:solidFill>
                            <a:schemeClr val="tx1"/>
                          </a:solidFill>
                        </a:rPr>
                        <a:t>Using </a:t>
                      </a:r>
                      <a:r>
                        <a:rPr lang="he-IL" sz="1800" dirty="0" smtClean="0">
                          <a:solidFill>
                            <a:schemeClr val="tx1"/>
                          </a:solidFill>
                        </a:rPr>
                        <a:t>גו"ח אדז"ט</a:t>
                      </a:r>
                      <a:r>
                        <a:rPr lang="en-US" sz="1800" dirty="0" smtClean="0">
                          <a:solidFill>
                            <a:schemeClr val="tx1"/>
                          </a:solidFill>
                        </a:rPr>
                        <a:t>, see how many </a:t>
                      </a:r>
                      <a:r>
                        <a:rPr lang="en-US" sz="1800" dirty="0" err="1" smtClean="0">
                          <a:solidFill>
                            <a:schemeClr val="tx1"/>
                          </a:solidFill>
                        </a:rPr>
                        <a:t>peshutos</a:t>
                      </a:r>
                      <a:r>
                        <a:rPr lang="en-US" sz="1800" dirty="0" smtClean="0">
                          <a:solidFill>
                            <a:schemeClr val="tx1"/>
                          </a:solidFill>
                        </a:rPr>
                        <a:t> (P) and how many </a:t>
                      </a:r>
                      <a:r>
                        <a:rPr lang="en-US" sz="1800" dirty="0" err="1" smtClean="0">
                          <a:solidFill>
                            <a:schemeClr val="tx1"/>
                          </a:solidFill>
                        </a:rPr>
                        <a:t>m'ubaros</a:t>
                      </a:r>
                      <a:r>
                        <a:rPr lang="en-US" sz="1800" dirty="0" smtClean="0">
                          <a:solidFill>
                            <a:schemeClr val="tx1"/>
                          </a:solidFill>
                        </a:rPr>
                        <a:t> (M) there have been already in this cycle.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5779#19 = remainder 3, </a:t>
                      </a:r>
                      <a:r>
                        <a:rPr lang="pt-BR" sz="1800" dirty="0" smtClean="0">
                          <a:solidFill>
                            <a:schemeClr val="tx1"/>
                          </a:solidFill>
                        </a:rPr>
                        <a:t>so 2 peshutos so far, no m'ubaros. </a:t>
                      </a:r>
                      <a:r>
                        <a:rPr lang="pt-BR" sz="1800" b="1" dirty="0" smtClean="0">
                          <a:solidFill>
                            <a:schemeClr val="tx1"/>
                          </a:solidFill>
                        </a:rPr>
                        <a:t>P=2, M=0</a:t>
                      </a:r>
                      <a:r>
                        <a:rPr lang="pt-BR"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342900" indent="-342900">
                        <a:buFont typeface="+mj-lt"/>
                        <a:buAutoNum type="arabicPeriod" startAt="5"/>
                      </a:pPr>
                      <a:r>
                        <a:rPr lang="en-US" sz="1800" dirty="0" smtClean="0">
                          <a:solidFill>
                            <a:schemeClr val="tx1"/>
                          </a:solidFill>
                        </a:rPr>
                        <a:t>Add the shift for each:</a:t>
                      </a:r>
                      <a:br>
                        <a:rPr lang="en-US" sz="1800" dirty="0" smtClean="0">
                          <a:solidFill>
                            <a:schemeClr val="tx1"/>
                          </a:solidFill>
                        </a:rPr>
                      </a:br>
                      <a:r>
                        <a:rPr lang="en-US" sz="1800" dirty="0" smtClean="0">
                          <a:solidFill>
                            <a:schemeClr val="tx1"/>
                          </a:solidFill>
                        </a:rPr>
                        <a:t>(P * </a:t>
                      </a:r>
                      <a:r>
                        <a:rPr lang="he-IL" sz="1800" dirty="0" smtClean="0">
                          <a:solidFill>
                            <a:schemeClr val="tx1"/>
                          </a:solidFill>
                        </a:rPr>
                        <a:t>ד"ח תתע"ו</a:t>
                      </a:r>
                      <a:r>
                        <a:rPr lang="en-US" sz="1800" dirty="0" smtClean="0">
                          <a:solidFill>
                            <a:schemeClr val="tx1"/>
                          </a:solidFill>
                        </a:rPr>
                        <a:t>) +</a:t>
                      </a:r>
                      <a:br>
                        <a:rPr lang="en-US" sz="1800" dirty="0" smtClean="0">
                          <a:solidFill>
                            <a:schemeClr val="tx1"/>
                          </a:solidFill>
                        </a:rPr>
                      </a:br>
                      <a:r>
                        <a:rPr lang="en-US" sz="1800" dirty="0" smtClean="0">
                          <a:solidFill>
                            <a:schemeClr val="tx1"/>
                          </a:solidFill>
                        </a:rPr>
                        <a:t>(M * </a:t>
                      </a:r>
                      <a:r>
                        <a:rPr lang="he-IL" sz="1800" dirty="0" smtClean="0">
                          <a:solidFill>
                            <a:schemeClr val="tx1"/>
                          </a:solidFill>
                        </a:rPr>
                        <a:t>הכ"א תקפ"ט</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(2*(4,8,876)) + (0*(5,21,589)) = </a:t>
                      </a:r>
                      <a:r>
                        <a:rPr lang="en-US" sz="1800" b="1" dirty="0" smtClean="0">
                          <a:solidFill>
                            <a:schemeClr val="tx1"/>
                          </a:solidFill>
                        </a:rPr>
                        <a:t>(1,17,672)</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r h="637459">
                <a:tc>
                  <a:txBody>
                    <a:bodyPr/>
                    <a:lstStyle/>
                    <a:p>
                      <a:pPr marL="0" indent="0">
                        <a:buFont typeface="+mj-lt"/>
                        <a:buNone/>
                      </a:pPr>
                      <a:r>
                        <a:rPr lang="en-US" sz="1800" dirty="0" smtClean="0">
                          <a:solidFill>
                            <a:schemeClr val="tx1"/>
                          </a:solidFill>
                        </a:rPr>
                        <a:t>Add _all of these</a:t>
                      </a:r>
                      <a:r>
                        <a:rPr lang="en-US" sz="1800" baseline="0" dirty="0" smtClean="0">
                          <a:solidFill>
                            <a:schemeClr val="tx1"/>
                          </a:solidFill>
                        </a:rPr>
                        <a:t>_ [i.e., the results of 1., 3., and 5.]</a:t>
                      </a:r>
                      <a:r>
                        <a:rPr lang="en-US" sz="1800" dirty="0" smtClean="0">
                          <a:solidFill>
                            <a:schemeClr val="tx1"/>
                          </a:solidFill>
                        </a:rPr>
                        <a:t> up for this year’s </a:t>
                      </a:r>
                      <a:r>
                        <a:rPr lang="en-US" sz="1800" dirty="0" err="1" smtClean="0">
                          <a:solidFill>
                            <a:schemeClr val="tx1"/>
                          </a:solidFill>
                        </a:rPr>
                        <a:t>molad</a:t>
                      </a:r>
                      <a:r>
                        <a:rPr lang="en-US" sz="1800" dirty="0" smtClean="0">
                          <a:solidFill>
                            <a:schemeClr val="tx1"/>
                          </a:solidFill>
                        </a:rPr>
                        <a:t>.</a:t>
                      </a: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 </a:t>
                      </a:r>
                      <a:r>
                        <a:rPr lang="en-US" sz="1800" b="1" dirty="0" smtClean="0">
                          <a:solidFill>
                            <a:schemeClr val="tx1"/>
                          </a:solidFill>
                        </a:rPr>
                        <a:t>(2,14,316)</a:t>
                      </a: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2663610293"/>
                  </a:ext>
                </a:extLst>
              </a:tr>
              <a:tr h="370840">
                <a:tc>
                  <a:txBody>
                    <a:bodyPr/>
                    <a:lstStyle/>
                    <a:p>
                      <a:pPr marL="285750" indent="-285750">
                        <a:buFont typeface="Arial" panose="020B0604020202020204" pitchFamily="34" charset="0"/>
                        <a:buChar char="•"/>
                      </a:pPr>
                      <a:endParaRPr lang="en-US" sz="1800" dirty="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r>
                        <a:rPr lang="en-US" sz="1800" dirty="0" smtClean="0">
                          <a:solidFill>
                            <a:schemeClr val="tx1"/>
                          </a:solidFill>
                        </a:rPr>
                        <a:t>(On the Calculator, you would enter multipliers</a:t>
                      </a:r>
                    </a:p>
                    <a:p>
                      <a:r>
                        <a:rPr lang="en-US" sz="1800" b="1" dirty="0" smtClean="0">
                          <a:solidFill>
                            <a:schemeClr val="tx1"/>
                          </a:solidFill>
                        </a:rPr>
                        <a:t>1, 304, 2, 0, 0, 0 </a:t>
                      </a:r>
                      <a:r>
                        <a:rPr lang="en-US" sz="1800" dirty="0" smtClean="0">
                          <a:solidFill>
                            <a:schemeClr val="tx1"/>
                          </a:solidFill>
                        </a:rPr>
                        <a:t>to get this result.)</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231271091"/>
                  </a:ext>
                </a:extLst>
              </a:tr>
            </a:tbl>
          </a:graphicData>
        </a:graphic>
      </p:graphicFrame>
    </p:spTree>
    <p:extLst>
      <p:ext uri="{BB962C8B-B14F-4D97-AF65-F5344CB8AC3E}">
        <p14:creationId xmlns:p14="http://schemas.microsoft.com/office/powerpoint/2010/main" val="312462351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Find the </a:t>
            </a:r>
            <a:r>
              <a:rPr lang="en-US" dirty="0" err="1"/>
              <a:t>molad</a:t>
            </a:r>
            <a:r>
              <a:rPr lang="en-US" dirty="0"/>
              <a:t> for this year’s </a:t>
            </a:r>
            <a:r>
              <a:rPr lang="en-US" dirty="0" err="1"/>
              <a:t>Tishrei</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1394361903"/>
              </p:ext>
            </p:extLst>
          </p:nvPr>
        </p:nvGraphicFramePr>
        <p:xfrm>
          <a:off x="753036" y="1228165"/>
          <a:ext cx="7637928" cy="3022600"/>
        </p:xfrm>
        <a:graphic>
          <a:graphicData uri="http://schemas.openxmlformats.org/drawingml/2006/table">
            <a:tbl>
              <a:tblPr>
                <a:tableStyleId>{073A0DAA-6AF3-43AB-8588-CEC1D06C72B9}</a:tableStyleId>
              </a:tblPr>
              <a:tblGrid>
                <a:gridCol w="3576917">
                  <a:extLst>
                    <a:ext uri="{9D8B030D-6E8A-4147-A177-3AD203B41FA5}">
                      <a16:colId xmlns:a16="http://schemas.microsoft.com/office/drawing/2014/main" val="1323424614"/>
                    </a:ext>
                  </a:extLst>
                </a:gridCol>
                <a:gridCol w="4061011">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342900" indent="-342900">
                        <a:buFont typeface="+mj-lt"/>
                        <a:buAutoNum type="arabicPeriod" startAt="6"/>
                      </a:pPr>
                      <a:r>
                        <a:rPr lang="en-US" sz="1800" dirty="0" smtClean="0">
                          <a:solidFill>
                            <a:schemeClr val="tx1"/>
                          </a:solidFill>
                        </a:rPr>
                        <a:t>If you actually want the </a:t>
                      </a:r>
                      <a:r>
                        <a:rPr lang="en-US" sz="1800" dirty="0" err="1" smtClean="0">
                          <a:solidFill>
                            <a:schemeClr val="tx1"/>
                          </a:solidFill>
                        </a:rPr>
                        <a:t>molad</a:t>
                      </a:r>
                      <a:r>
                        <a:rPr lang="en-US" sz="1800" dirty="0" smtClean="0">
                          <a:solidFill>
                            <a:schemeClr val="tx1"/>
                          </a:solidFill>
                        </a:rPr>
                        <a:t> for a </a:t>
                      </a:r>
                      <a:r>
                        <a:rPr lang="en-US" sz="1800" i="1" dirty="0" smtClean="0">
                          <a:solidFill>
                            <a:schemeClr val="tx1"/>
                          </a:solidFill>
                        </a:rPr>
                        <a:t>different</a:t>
                      </a:r>
                      <a:r>
                        <a:rPr lang="en-US" sz="1800" dirty="0" smtClean="0">
                          <a:solidFill>
                            <a:schemeClr val="tx1"/>
                          </a:solidFill>
                        </a:rPr>
                        <a:t> month, say for announcing the </a:t>
                      </a:r>
                      <a:r>
                        <a:rPr lang="en-US" sz="1800" dirty="0" err="1" smtClean="0">
                          <a:solidFill>
                            <a:schemeClr val="tx1"/>
                          </a:solidFill>
                        </a:rPr>
                        <a:t>molad</a:t>
                      </a:r>
                      <a:r>
                        <a:rPr lang="en-US" sz="1800" dirty="0" smtClean="0">
                          <a:solidFill>
                            <a:schemeClr val="tx1"/>
                          </a:solidFill>
                        </a:rPr>
                        <a:t> in shul, also add the number of additional months *</a:t>
                      </a:r>
                      <a:br>
                        <a:rPr lang="en-US" sz="1800" dirty="0" smtClean="0">
                          <a:solidFill>
                            <a:schemeClr val="tx1"/>
                          </a:solidFill>
                        </a:rPr>
                      </a:br>
                      <a:r>
                        <a:rPr lang="he-IL" sz="1800" dirty="0" smtClean="0">
                          <a:solidFill>
                            <a:schemeClr val="tx1"/>
                          </a:solidFill>
                        </a:rPr>
                        <a:t>אי"ב תשצ"ג</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dirty="0" smtClean="0">
                          <a:solidFill>
                            <a:schemeClr val="tx1"/>
                          </a:solidFill>
                        </a:rPr>
                        <a:t>Say</a:t>
                      </a:r>
                      <a:r>
                        <a:rPr lang="en-US" sz="1800" baseline="0" dirty="0" smtClean="0">
                          <a:solidFill>
                            <a:schemeClr val="tx1"/>
                          </a:solidFill>
                        </a:rPr>
                        <a:t> f</a:t>
                      </a:r>
                      <a:r>
                        <a:rPr lang="en-US" sz="1800" dirty="0" smtClean="0">
                          <a:solidFill>
                            <a:schemeClr val="tx1"/>
                          </a:solidFill>
                        </a:rPr>
                        <a:t>or Cheshvan for this year:</a:t>
                      </a:r>
                      <a:r>
                        <a:rPr lang="en-US" sz="1800" baseline="0" dirty="0" smtClean="0">
                          <a:solidFill>
                            <a:schemeClr val="tx1"/>
                          </a:solidFill>
                        </a:rPr>
                        <a:t> </a:t>
                      </a:r>
                      <a:br>
                        <a:rPr lang="en-US" sz="1800" baseline="0" dirty="0" smtClean="0">
                          <a:solidFill>
                            <a:schemeClr val="tx1"/>
                          </a:solidFill>
                        </a:rPr>
                      </a:br>
                      <a:r>
                        <a:rPr lang="en-US" sz="1800" dirty="0" smtClean="0">
                          <a:solidFill>
                            <a:schemeClr val="tx1"/>
                          </a:solidFill>
                        </a:rPr>
                        <a:t>1 additional month, so add</a:t>
                      </a:r>
                      <a:br>
                        <a:rPr lang="en-US" sz="1800" dirty="0" smtClean="0">
                          <a:solidFill>
                            <a:schemeClr val="tx1"/>
                          </a:solidFill>
                        </a:rPr>
                      </a:br>
                      <a:r>
                        <a:rPr lang="en-US" sz="1800" dirty="0" smtClean="0">
                          <a:solidFill>
                            <a:schemeClr val="tx1"/>
                          </a:solidFill>
                        </a:rPr>
                        <a:t>(1,12,793) to the </a:t>
                      </a:r>
                      <a:r>
                        <a:rPr lang="en-US" sz="1800" b="1" dirty="0" smtClean="0">
                          <a:solidFill>
                            <a:schemeClr val="tx1"/>
                          </a:solidFill>
                        </a:rPr>
                        <a:t>(2,14,316)</a:t>
                      </a:r>
                      <a:br>
                        <a:rPr lang="en-US" sz="1800" b="1" dirty="0" smtClean="0">
                          <a:solidFill>
                            <a:schemeClr val="tx1"/>
                          </a:solidFill>
                        </a:rPr>
                      </a:br>
                      <a:r>
                        <a:rPr lang="en-US" sz="1800" dirty="0" smtClean="0">
                          <a:solidFill>
                            <a:schemeClr val="tx1"/>
                          </a:solidFill>
                        </a:rPr>
                        <a:t>we got for </a:t>
                      </a:r>
                      <a:r>
                        <a:rPr lang="en-US" sz="1800" dirty="0" err="1" smtClean="0">
                          <a:solidFill>
                            <a:schemeClr val="tx1"/>
                          </a:solidFill>
                        </a:rPr>
                        <a:t>Tishrei</a:t>
                      </a:r>
                      <a:r>
                        <a:rPr lang="en-US" sz="1800" dirty="0" smtClean="0">
                          <a:solidFill>
                            <a:schemeClr val="tx1"/>
                          </a:solidFill>
                        </a:rPr>
                        <a:t>.</a:t>
                      </a:r>
                      <a:br>
                        <a:rPr lang="en-US" sz="1800" dirty="0" smtClean="0">
                          <a:solidFill>
                            <a:schemeClr val="tx1"/>
                          </a:solidFill>
                        </a:rPr>
                      </a:br>
                      <a:r>
                        <a:rPr lang="en-US" sz="1800" b="1" dirty="0" smtClean="0">
                          <a:solidFill>
                            <a:schemeClr val="tx1"/>
                          </a:solidFill>
                        </a:rPr>
                        <a:t>= (4,3,29)</a:t>
                      </a:r>
                      <a:br>
                        <a:rPr lang="en-US" sz="1800" b="1" dirty="0" smtClean="0">
                          <a:solidFill>
                            <a:schemeClr val="tx1"/>
                          </a:solidFill>
                        </a:rPr>
                      </a:br>
                      <a:r>
                        <a:rPr lang="en-US" sz="1800" b="1" dirty="0" smtClean="0">
                          <a:solidFill>
                            <a:schemeClr val="tx1"/>
                          </a:solidFill>
                        </a:rPr>
                        <a:t>= Wednesday, 9 pm [3 hours after 6 pm], 29 </a:t>
                      </a:r>
                      <a:r>
                        <a:rPr lang="en-US" sz="1800" b="1" dirty="0" err="1" smtClean="0">
                          <a:solidFill>
                            <a:schemeClr val="tx1"/>
                          </a:solidFill>
                        </a:rPr>
                        <a:t>chalakim</a:t>
                      </a:r>
                      <a:r>
                        <a:rPr lang="en-US" sz="1800" b="1"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687405457"/>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1, 304, 2, 0, 1, 0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7260058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a:t>
            </a:r>
            <a:r>
              <a:rPr lang="en-US" dirty="0" smtClean="0"/>
              <a:t>) </a:t>
            </a:r>
            <a:r>
              <a:rPr lang="en-US" dirty="0"/>
              <a:t>Repeat: Find the </a:t>
            </a:r>
            <a:r>
              <a:rPr lang="en-US" dirty="0" err="1"/>
              <a:t>molad</a:t>
            </a:r>
            <a:r>
              <a:rPr lang="en-US" dirty="0"/>
              <a:t> for </a:t>
            </a:r>
            <a:r>
              <a:rPr lang="en-US" i="1" dirty="0"/>
              <a:t>next </a:t>
            </a:r>
            <a:r>
              <a:rPr lang="en-US" dirty="0"/>
              <a:t>year’s </a:t>
            </a:r>
            <a:r>
              <a:rPr lang="en-US" dirty="0" err="1"/>
              <a:t>Tishrei</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125403461"/>
              </p:ext>
            </p:extLst>
          </p:nvPr>
        </p:nvGraphicFramePr>
        <p:xfrm>
          <a:off x="753036" y="1228165"/>
          <a:ext cx="7637928" cy="3662680"/>
        </p:xfrm>
        <a:graphic>
          <a:graphicData uri="http://schemas.openxmlformats.org/drawingml/2006/table">
            <a:tbl>
              <a:tblPr>
                <a:tableStyleId>{073A0DAA-6AF3-43AB-8588-CEC1D06C72B9}</a:tableStyleId>
              </a:tblPr>
              <a:tblGrid>
                <a:gridCol w="3191435">
                  <a:extLst>
                    <a:ext uri="{9D8B030D-6E8A-4147-A177-3AD203B41FA5}">
                      <a16:colId xmlns:a16="http://schemas.microsoft.com/office/drawing/2014/main" val="1323424614"/>
                    </a:ext>
                  </a:extLst>
                </a:gridCol>
                <a:gridCol w="4446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Add one more year's shift, either </a:t>
                      </a:r>
                      <a:r>
                        <a:rPr lang="en-US" sz="1800" dirty="0" err="1" smtClean="0">
                          <a:solidFill>
                            <a:schemeClr val="tx1"/>
                          </a:solidFill>
                        </a:rPr>
                        <a:t>peshuta</a:t>
                      </a:r>
                      <a:r>
                        <a:rPr lang="he-IL" sz="1800" dirty="0" smtClean="0">
                          <a:solidFill>
                            <a:schemeClr val="tx1"/>
                          </a:solidFill>
                        </a:rPr>
                        <a:t>ד"ח תתע"ו)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or </a:t>
                      </a:r>
                      <a:r>
                        <a:rPr lang="en-US" sz="1800" dirty="0" err="1" smtClean="0">
                          <a:solidFill>
                            <a:schemeClr val="tx1"/>
                          </a:solidFill>
                        </a:rPr>
                        <a:t>m'uberes</a:t>
                      </a:r>
                      <a:r>
                        <a:rPr lang="he-IL" sz="1800" dirty="0" smtClean="0">
                          <a:solidFill>
                            <a:schemeClr val="tx1"/>
                          </a:solidFill>
                        </a:rPr>
                        <a:t>הכ"א תקפ"ט) </a:t>
                      </a:r>
                      <a:r>
                        <a:rPr lang="en-US" sz="1800" dirty="0" smtClean="0">
                          <a:solidFill>
                            <a:schemeClr val="tx1"/>
                          </a:solidFill>
                        </a:rPr>
                        <a:t>)</a:t>
                      </a:r>
                      <a:br>
                        <a:rPr lang="en-US" sz="1800" dirty="0" smtClean="0">
                          <a:solidFill>
                            <a:schemeClr val="tx1"/>
                          </a:solidFill>
                        </a:rPr>
                      </a:br>
                      <a:r>
                        <a:rPr lang="en-US" sz="1800" dirty="0" smtClean="0">
                          <a:solidFill>
                            <a:schemeClr val="tx1"/>
                          </a:solidFill>
                        </a:rPr>
                        <a:t>whichever this year is.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Pct val="100000"/>
                        <a:buFont typeface="Arial" panose="020B0604020202020204" pitchFamily="34" charset="0"/>
                        <a:buChar char="•"/>
                        <a:tabLst/>
                        <a:defRPr/>
                      </a:pPr>
                      <a:r>
                        <a:rPr lang="en-US" sz="1800" dirty="0" smtClean="0">
                          <a:solidFill>
                            <a:schemeClr val="tx1"/>
                          </a:solidFill>
                        </a:rPr>
                        <a:t>5779#19 = remainder 3.</a:t>
                      </a:r>
                      <a:br>
                        <a:rPr lang="en-US" sz="1800" dirty="0" smtClean="0">
                          <a:solidFill>
                            <a:schemeClr val="tx1"/>
                          </a:solidFill>
                        </a:rPr>
                      </a:br>
                      <a:r>
                        <a:rPr lang="en-US" sz="1800" dirty="0" smtClean="0">
                          <a:solidFill>
                            <a:schemeClr val="tx1"/>
                          </a:solidFill>
                        </a:rPr>
                        <a:t>3rd year, add one </a:t>
                      </a:r>
                      <a:r>
                        <a:rPr lang="en-US" sz="1800" dirty="0" err="1" smtClean="0">
                          <a:solidFill>
                            <a:schemeClr val="tx1"/>
                          </a:solidFill>
                        </a:rPr>
                        <a:t>m'uberes</a:t>
                      </a:r>
                      <a:r>
                        <a:rPr lang="en-US" sz="1800" dirty="0" smtClean="0">
                          <a:solidFill>
                            <a:schemeClr val="tx1"/>
                          </a:solidFill>
                        </a:rPr>
                        <a:t> shift (5,21,589) to (2,14, 316) from above</a:t>
                      </a:r>
                      <a:br>
                        <a:rPr lang="en-US" sz="1800" dirty="0" smtClean="0">
                          <a:solidFill>
                            <a:schemeClr val="tx1"/>
                          </a:solidFill>
                        </a:rPr>
                      </a:br>
                      <a:r>
                        <a:rPr lang="en-US" sz="1800" dirty="0" smtClean="0">
                          <a:solidFill>
                            <a:schemeClr val="tx1"/>
                          </a:solidFill>
                        </a:rPr>
                        <a:t>= </a:t>
                      </a:r>
                      <a:r>
                        <a:rPr lang="en-US" sz="1800" b="1" dirty="0" smtClean="0">
                          <a:solidFill>
                            <a:schemeClr val="tx1"/>
                          </a:solidFill>
                        </a:rPr>
                        <a:t>(1,11,905)</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mpd="sng">
                      <a:noFill/>
                    </a:lnB>
                    <a:noFill/>
                  </a:tcPr>
                </a:tc>
                <a:tc>
                  <a:txBody>
                    <a:bodyPr/>
                    <a:lstStyle/>
                    <a:p>
                      <a:pPr marL="285750" indent="-285750">
                        <a:buFont typeface="Arial" panose="020B0604020202020204" pitchFamily="34" charset="0"/>
                        <a:buChar char="•"/>
                      </a:pPr>
                      <a:r>
                        <a:rPr lang="en-US" sz="1800" dirty="0" smtClean="0">
                          <a:solidFill>
                            <a:schemeClr val="tx1"/>
                          </a:solidFill>
                        </a:rPr>
                        <a:t>(On the Calculator, the multipliers are now </a:t>
                      </a:r>
                      <a:r>
                        <a:rPr lang="en-US" sz="1800" b="1" dirty="0" smtClean="0">
                          <a:solidFill>
                            <a:schemeClr val="tx1"/>
                          </a:solidFill>
                        </a:rPr>
                        <a:t>1, 304, 2, 1, 0, 0</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mpd="sng">
                      <a:noFill/>
                    </a:lnB>
                    <a:noFill/>
                  </a:tcPr>
                </a:tc>
                <a:extLst>
                  <a:ext uri="{0D108BD9-81ED-4DB2-BD59-A6C34878D82A}">
                    <a16:rowId xmlns:a16="http://schemas.microsoft.com/office/drawing/2014/main" val="1195657793"/>
                  </a:ext>
                </a:extLst>
              </a:tr>
              <a:tr h="370840">
                <a:tc>
                  <a:txBody>
                    <a:bodyPr/>
                    <a:lstStyle/>
                    <a:p>
                      <a:pPr marL="285750" indent="-285750">
                        <a:buFont typeface="Arial" panose="020B0604020202020204" pitchFamily="34" charset="0"/>
                        <a:buChar char="•"/>
                      </a:pPr>
                      <a:r>
                        <a:rPr lang="en-US" sz="1800" dirty="0" smtClean="0">
                          <a:solidFill>
                            <a:schemeClr val="tx1"/>
                          </a:solidFill>
                        </a:rPr>
                        <a:t>We now have the </a:t>
                      </a:r>
                      <a:r>
                        <a:rPr lang="en-US" sz="1800" dirty="0" err="1" smtClean="0">
                          <a:solidFill>
                            <a:schemeClr val="tx1"/>
                          </a:solidFill>
                        </a:rPr>
                        <a:t>molad</a:t>
                      </a:r>
                      <a:r>
                        <a:rPr lang="en-US" sz="1800" dirty="0" smtClean="0">
                          <a:solidFill>
                            <a:schemeClr val="tx1"/>
                          </a:solidFill>
                        </a:rPr>
                        <a:t> for</a:t>
                      </a:r>
                      <a:r>
                        <a:rPr lang="en-US" sz="1800" baseline="0" dirty="0" smtClean="0">
                          <a:solidFill>
                            <a:schemeClr val="tx1"/>
                          </a:solidFill>
                        </a:rPr>
                        <a:t> Rosh Hashanah </a:t>
                      </a:r>
                      <a:r>
                        <a:rPr lang="en-US" sz="1800" dirty="0" smtClean="0">
                          <a:solidFill>
                            <a:schemeClr val="tx1"/>
                          </a:solidFill>
                        </a:rPr>
                        <a:t>this</a:t>
                      </a:r>
                      <a:r>
                        <a:rPr lang="en-US" sz="1800" baseline="0" dirty="0" smtClean="0">
                          <a:solidFill>
                            <a:schemeClr val="tx1"/>
                          </a:solidFill>
                        </a:rPr>
                        <a:t> </a:t>
                      </a:r>
                      <a:r>
                        <a:rPr lang="en-US" sz="1800" dirty="0" smtClean="0">
                          <a:solidFill>
                            <a:schemeClr val="tx1"/>
                          </a:solidFill>
                        </a:rPr>
                        <a:t>year, and next</a:t>
                      </a:r>
                      <a:r>
                        <a:rPr lang="en-US" sz="1800" baseline="0" dirty="0" smtClean="0">
                          <a:solidFill>
                            <a:schemeClr val="tx1"/>
                          </a:solidFill>
                        </a:rPr>
                        <a:t> year.</a:t>
                      </a:r>
                    </a:p>
                    <a:p>
                      <a:pPr marL="285750" indent="-285750">
                        <a:buFont typeface="Arial" panose="020B0604020202020204" pitchFamily="34" charset="0"/>
                        <a:buChar char="•"/>
                      </a:pPr>
                      <a:r>
                        <a:rPr lang="en-US" sz="1800" baseline="0" dirty="0" smtClean="0">
                          <a:solidFill>
                            <a:schemeClr val="tx1"/>
                          </a:solidFill>
                        </a:rPr>
                        <a:t>They are </a:t>
                      </a:r>
                      <a:r>
                        <a:rPr lang="en-US" sz="1800" b="1" baseline="0" dirty="0" smtClean="0">
                          <a:solidFill>
                            <a:schemeClr val="tx1"/>
                          </a:solidFill>
                        </a:rPr>
                        <a:t>exact times</a:t>
                      </a:r>
                      <a:r>
                        <a:rPr lang="en-US" sz="1800" baseline="0" dirty="0" smtClean="0">
                          <a:solidFill>
                            <a:schemeClr val="tx1"/>
                          </a:solidFill>
                        </a:rPr>
                        <a:t>, not days.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285750" indent="-285750">
                        <a:buFont typeface="Arial" panose="020B0604020202020204" pitchFamily="34" charset="0"/>
                        <a:buChar char="•"/>
                      </a:pPr>
                      <a:r>
                        <a:rPr lang="en-US" sz="1800" b="0" dirty="0" smtClean="0">
                          <a:solidFill>
                            <a:schemeClr val="tx1"/>
                          </a:solidFill>
                        </a:rPr>
                        <a:t>This year and next year:</a:t>
                      </a:r>
                      <a:br>
                        <a:rPr lang="en-US" sz="1800" b="0" dirty="0" smtClean="0">
                          <a:solidFill>
                            <a:schemeClr val="tx1"/>
                          </a:solidFill>
                        </a:rPr>
                      </a:br>
                      <a:r>
                        <a:rPr lang="en-US" sz="1800" b="1" dirty="0" smtClean="0">
                          <a:solidFill>
                            <a:schemeClr val="tx1"/>
                          </a:solidFill>
                        </a:rPr>
                        <a:t>(2,14,316) </a:t>
                      </a:r>
                      <a:r>
                        <a:rPr lang="en-US" sz="1800" b="0" dirty="0" smtClean="0">
                          <a:solidFill>
                            <a:schemeClr val="tx1"/>
                          </a:solidFill>
                        </a:rPr>
                        <a:t>and</a:t>
                      </a:r>
                      <a:r>
                        <a:rPr lang="en-US" sz="1800" b="1" dirty="0" smtClean="0">
                          <a:solidFill>
                            <a:schemeClr val="tx1"/>
                          </a:solidFill>
                        </a:rPr>
                        <a:t> (1,11,905)</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2203642974"/>
                  </a:ext>
                </a:extLst>
              </a:tr>
            </a:tbl>
          </a:graphicData>
        </a:graphic>
      </p:graphicFrame>
    </p:spTree>
    <p:extLst>
      <p:ext uri="{BB962C8B-B14F-4D97-AF65-F5344CB8AC3E}">
        <p14:creationId xmlns:p14="http://schemas.microsoft.com/office/powerpoint/2010/main" val="292178873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buNone/>
            </a:pPr>
            <a:r>
              <a:rPr lang="en-US" dirty="0">
                <a:solidFill>
                  <a:srgbClr val="000000"/>
                </a:solidFill>
              </a:rPr>
              <a:t>Calculate the calendar for a </a:t>
            </a:r>
            <a:r>
              <a:rPr lang="en-US" dirty="0" smtClean="0">
                <a:solidFill>
                  <a:srgbClr val="000000"/>
                </a:solidFill>
              </a:rPr>
              <a:t>year.</a:t>
            </a:r>
            <a:endParaRPr lang="en-US" dirty="0">
              <a:solidFill>
                <a:srgbClr val="000000"/>
              </a:solidFill>
            </a:endParaRPr>
          </a:p>
          <a:p>
            <a:pPr>
              <a:spcBef>
                <a:spcPts val="1600"/>
              </a:spcBef>
              <a:buClr>
                <a:srgbClr val="000000"/>
              </a:buClr>
              <a:buFont typeface="Arial"/>
              <a:buAutoNum type="arabicParenR"/>
            </a:pPr>
            <a:r>
              <a:rPr lang="en-US" dirty="0" smtClean="0">
                <a:solidFill>
                  <a:srgbClr val="000000"/>
                </a:solidFill>
              </a:rPr>
              <a:t>Introduction – how to calculate</a:t>
            </a:r>
            <a:endParaRPr dirty="0" smtClean="0">
              <a:solidFill>
                <a:srgbClr val="000000"/>
              </a:solidFill>
            </a:endParaRPr>
          </a:p>
          <a:p>
            <a:pPr>
              <a:buClr>
                <a:srgbClr val="000000"/>
              </a:buClr>
              <a:buFont typeface="Arial"/>
              <a:buAutoNum type="arabicParenR"/>
            </a:pPr>
            <a:r>
              <a:rPr lang="en" dirty="0" smtClean="0">
                <a:solidFill>
                  <a:srgbClr val="000000"/>
                </a:solidFill>
              </a:rPr>
              <a:t>Peshuta or m’uberes?</a:t>
            </a:r>
          </a:p>
          <a:p>
            <a:pPr>
              <a:buClr>
                <a:srgbClr val="000000"/>
              </a:buClr>
              <a:buFont typeface="Arial"/>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r>
              <a:rPr lang="en" dirty="0" smtClean="0">
                <a:solidFill>
                  <a:srgbClr val="000000"/>
                </a:solidFill>
              </a:rPr>
              <a:t/>
            </a:r>
            <a:br>
              <a:rPr lang="en" dirty="0" smtClean="0">
                <a:solidFill>
                  <a:srgbClr val="000000"/>
                </a:solidFill>
              </a:rPr>
            </a:br>
            <a:r>
              <a:rPr lang="en-US" dirty="0">
                <a:solidFill>
                  <a:srgbClr val="000000"/>
                </a:solidFill>
              </a:rPr>
              <a:t>- and for next </a:t>
            </a:r>
            <a:r>
              <a:rPr lang="en-US" dirty="0" smtClean="0">
                <a:solidFill>
                  <a:srgbClr val="000000"/>
                </a:solidFill>
              </a:rPr>
              <a:t>year</a:t>
            </a:r>
            <a:endParaRPr dirty="0" smtClean="0">
              <a:solidFill>
                <a:srgbClr val="000000"/>
              </a:solidFill>
            </a:endParaRPr>
          </a:p>
          <a:p>
            <a:pPr lvl="0">
              <a:buClr>
                <a:srgbClr val="000000"/>
              </a:buClr>
              <a:buAutoNum type="arabicParenR"/>
            </a:pPr>
            <a:r>
              <a:rPr lang="en-US" dirty="0">
                <a:solidFill>
                  <a:schemeClr val="tx1"/>
                </a:solidFill>
              </a:rPr>
              <a:t>Find Rosh Hashanah - the four </a:t>
            </a:r>
            <a:r>
              <a:rPr lang="en-US" dirty="0" err="1">
                <a:solidFill>
                  <a:schemeClr val="tx1"/>
                </a:solidFill>
              </a:rPr>
              <a:t>dechiyos</a:t>
            </a:r>
            <a:endParaRPr dirty="0">
              <a:solidFill>
                <a:schemeClr val="tx1"/>
              </a:solidFill>
            </a:endParaRPr>
          </a:p>
          <a:p>
            <a:pPr marL="457200" lvl="0" indent="-342900" algn="l" rtl="0">
              <a:spcBef>
                <a:spcPts val="0"/>
              </a:spcBef>
              <a:spcAft>
                <a:spcPts val="0"/>
              </a:spcAft>
              <a:buClr>
                <a:srgbClr val="000000"/>
              </a:buClr>
              <a:buSzPts val="1800"/>
              <a:buAutoNum type="arabicParenR"/>
            </a:pPr>
            <a:r>
              <a:rPr lang="en" dirty="0">
                <a:solidFill>
                  <a:srgbClr val="000000"/>
                </a:solidFill>
              </a:rPr>
              <a:t>Establish the months</a:t>
            </a:r>
            <a:endParaRPr dirty="0">
              <a:solidFill>
                <a:srgbClr val="000000"/>
              </a:solidFill>
            </a:endParaRPr>
          </a:p>
        </p:txBody>
      </p:sp>
    </p:spTree>
    <p:extLst>
      <p:ext uri="{BB962C8B-B14F-4D97-AF65-F5344CB8AC3E}">
        <p14:creationId xmlns:p14="http://schemas.microsoft.com/office/powerpoint/2010/main" val="3831561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Find Rosh Hashanah – the four </a:t>
            </a:r>
            <a:r>
              <a:rPr lang="en-US" dirty="0" err="1"/>
              <a:t>dechiyos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947740981"/>
              </p:ext>
            </p:extLst>
          </p:nvPr>
        </p:nvGraphicFramePr>
        <p:xfrm>
          <a:off x="753036" y="1228165"/>
          <a:ext cx="7637928" cy="3571240"/>
        </p:xfrm>
        <a:graphic>
          <a:graphicData uri="http://schemas.openxmlformats.org/drawingml/2006/table">
            <a:tbl>
              <a:tblPr>
                <a:tableStyleId>{073A0DAA-6AF3-43AB-8588-CEC1D06C72B9}</a:tableStyleId>
              </a:tblPr>
              <a:tblGrid>
                <a:gridCol w="3783105">
                  <a:extLst>
                    <a:ext uri="{9D8B030D-6E8A-4147-A177-3AD203B41FA5}">
                      <a16:colId xmlns:a16="http://schemas.microsoft.com/office/drawing/2014/main" val="1323424614"/>
                    </a:ext>
                  </a:extLst>
                </a:gridCol>
                <a:gridCol w="385482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For the actual calendar, we need to find the </a:t>
                      </a:r>
                      <a:r>
                        <a:rPr lang="en-US" sz="1800" i="1" dirty="0" smtClean="0">
                          <a:solidFill>
                            <a:schemeClr val="tx1"/>
                          </a:solidFill>
                        </a:rPr>
                        <a:t>day of the week</a:t>
                      </a:r>
                      <a:r>
                        <a:rPr lang="en-US" sz="1800" dirty="0" smtClean="0">
                          <a:solidFill>
                            <a:schemeClr val="tx1"/>
                          </a:solidFill>
                        </a:rPr>
                        <a:t> (of the first day) of each of the</a:t>
                      </a:r>
                      <a:r>
                        <a:rPr lang="en-US" sz="1800" baseline="0" dirty="0" smtClean="0">
                          <a:solidFill>
                            <a:schemeClr val="tx1"/>
                          </a:solidFill>
                        </a:rPr>
                        <a:t> </a:t>
                      </a:r>
                      <a:r>
                        <a:rPr lang="en-US" sz="1800" dirty="0" smtClean="0">
                          <a:solidFill>
                            <a:schemeClr val="tx1"/>
                          </a:solidFill>
                        </a:rPr>
                        <a:t>two Rosh </a:t>
                      </a:r>
                      <a:r>
                        <a:rPr lang="en-US" sz="1800" dirty="0" err="1" smtClean="0">
                          <a:solidFill>
                            <a:schemeClr val="tx1"/>
                          </a:solidFill>
                        </a:rPr>
                        <a:t>Hashanos</a:t>
                      </a:r>
                      <a:r>
                        <a:rPr lang="en-US" sz="1800" baseline="0" dirty="0" smtClean="0">
                          <a:solidFill>
                            <a:schemeClr val="tx1"/>
                          </a:solidFill>
                        </a:rPr>
                        <a:t> - not just the time of the </a:t>
                      </a:r>
                      <a:r>
                        <a:rPr lang="en-US" sz="1800" baseline="0" dirty="0" err="1" smtClean="0">
                          <a:solidFill>
                            <a:schemeClr val="tx1"/>
                          </a:solidFill>
                        </a:rPr>
                        <a:t>molad</a:t>
                      </a:r>
                      <a:r>
                        <a:rPr lang="en-US" sz="1800" baseline="0" dirty="0" smtClean="0">
                          <a:solidFill>
                            <a:schemeClr val="tx1"/>
                          </a:solidFill>
                        </a:rPr>
                        <a:t>.</a:t>
                      </a:r>
                      <a:r>
                        <a:rPr lang="en-US" sz="1800" dirty="0" smtClean="0">
                          <a:solidFill>
                            <a:schemeClr val="tx1"/>
                          </a:solidFill>
                        </a:rPr>
                        <a:t/>
                      </a:r>
                      <a:br>
                        <a:rPr lang="en-US" sz="1800" dirty="0" smtClean="0">
                          <a:solidFill>
                            <a:schemeClr val="tx1"/>
                          </a:solidFill>
                        </a:rPr>
                      </a:br>
                      <a:r>
                        <a:rPr lang="en-US" sz="1800" dirty="0" smtClean="0">
                          <a:solidFill>
                            <a:schemeClr val="tx1"/>
                          </a:solidFill>
                        </a:rPr>
                        <a:t>Normally each</a:t>
                      </a:r>
                      <a:r>
                        <a:rPr lang="en-US" sz="1800" baseline="0" dirty="0" smtClean="0">
                          <a:solidFill>
                            <a:schemeClr val="tx1"/>
                          </a:solidFill>
                        </a:rPr>
                        <a:t> Rosh Hashanah is </a:t>
                      </a:r>
                      <a:r>
                        <a:rPr lang="en-US" sz="1800" dirty="0" smtClean="0">
                          <a:solidFill>
                            <a:schemeClr val="tx1"/>
                          </a:solidFill>
                        </a:rPr>
                        <a:t>on that </a:t>
                      </a:r>
                      <a:r>
                        <a:rPr lang="en-US" sz="1800" i="0" dirty="0" smtClean="0">
                          <a:solidFill>
                            <a:schemeClr val="tx1"/>
                          </a:solidFill>
                        </a:rPr>
                        <a:t>day of the week </a:t>
                      </a:r>
                      <a:r>
                        <a:rPr lang="en-US" sz="1800" i="1" dirty="0" smtClean="0">
                          <a:solidFill>
                            <a:schemeClr val="tx1"/>
                          </a:solidFill>
                        </a:rPr>
                        <a:t>when its </a:t>
                      </a:r>
                      <a:r>
                        <a:rPr lang="en-US" sz="1800" i="1" dirty="0" err="1" smtClean="0">
                          <a:solidFill>
                            <a:schemeClr val="tx1"/>
                          </a:solidFill>
                        </a:rPr>
                        <a:t>molad</a:t>
                      </a:r>
                      <a:r>
                        <a:rPr lang="en-US" sz="1800" i="1" dirty="0" smtClean="0">
                          <a:solidFill>
                            <a:schemeClr val="tx1"/>
                          </a:solidFill>
                        </a:rPr>
                        <a:t> was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time, those days would be Monday for this year (from </a:t>
                      </a:r>
                      <a:r>
                        <a:rPr lang="en-US" sz="1800" b="1" dirty="0" smtClean="0">
                          <a:solidFill>
                            <a:schemeClr val="tx1"/>
                          </a:solidFill>
                        </a:rPr>
                        <a:t>2</a:t>
                      </a:r>
                      <a:r>
                        <a:rPr lang="en-US" sz="1800" dirty="0" smtClean="0">
                          <a:solidFill>
                            <a:schemeClr val="tx1"/>
                          </a:solidFill>
                        </a:rPr>
                        <a:t>,14,316 calculated above), and</a:t>
                      </a:r>
                      <a:br>
                        <a:rPr lang="en-US" sz="1800" dirty="0" smtClean="0">
                          <a:solidFill>
                            <a:schemeClr val="tx1"/>
                          </a:solidFill>
                        </a:rPr>
                      </a:br>
                      <a:r>
                        <a:rPr lang="en-US" sz="1800" dirty="0" smtClean="0">
                          <a:solidFill>
                            <a:schemeClr val="tx1"/>
                          </a:solidFill>
                        </a:rPr>
                        <a:t>Sunday for next year (from </a:t>
                      </a:r>
                      <a:r>
                        <a:rPr lang="en-US" sz="1800" b="1" dirty="0" smtClean="0">
                          <a:solidFill>
                            <a:schemeClr val="tx1"/>
                          </a:solidFill>
                        </a:rPr>
                        <a:t>1</a:t>
                      </a:r>
                      <a:r>
                        <a:rPr lang="en-US" sz="1800" dirty="0" smtClean="0">
                          <a:solidFill>
                            <a:schemeClr val="tx1"/>
                          </a:solidFill>
                        </a:rPr>
                        <a:t>,11,905 calculated above)</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However - there are four situations where they are moved </a:t>
                      </a:r>
                      <a:r>
                        <a:rPr lang="en-US" sz="1800" i="0" dirty="0" smtClean="0">
                          <a:solidFill>
                            <a:schemeClr val="tx1"/>
                          </a:solidFill>
                        </a:rPr>
                        <a:t>later</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marL="0" indent="0">
                        <a:buFont typeface="Arial" panose="020B0604020202020204" pitchFamily="34" charset="0"/>
                        <a:buNone/>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1195657793"/>
                  </a:ext>
                </a:extLst>
              </a:tr>
            </a:tbl>
          </a:graphicData>
        </a:graphic>
      </p:graphicFrame>
    </p:spTree>
    <p:extLst>
      <p:ext uri="{BB962C8B-B14F-4D97-AF65-F5344CB8AC3E}">
        <p14:creationId xmlns:p14="http://schemas.microsoft.com/office/powerpoint/2010/main" val="1283571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Find Rosh Hashanah – the </a:t>
            </a:r>
            <a:r>
              <a:rPr lang="en-US" dirty="0"/>
              <a:t>F</a:t>
            </a:r>
            <a:r>
              <a:rPr lang="en-US" dirty="0" smtClean="0"/>
              <a:t>our </a:t>
            </a:r>
            <a:r>
              <a:rPr lang="en-US" dirty="0" err="1"/>
              <a:t>D</a:t>
            </a:r>
            <a:r>
              <a:rPr lang="en-US" dirty="0" err="1" smtClean="0"/>
              <a:t>echiyos</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dirty="0" smtClean="0">
                <a:solidFill>
                  <a:schemeClr val="tx1"/>
                </a:solidFill>
              </a:rPr>
              <a:t>The </a:t>
            </a:r>
            <a:r>
              <a:rPr lang="he-IL" dirty="0" smtClean="0">
                <a:solidFill>
                  <a:schemeClr val="tx1"/>
                </a:solidFill>
              </a:rPr>
              <a:t>ד' דחיות</a:t>
            </a:r>
            <a:r>
              <a:rPr lang="en-US" dirty="0">
                <a:solidFill>
                  <a:schemeClr val="tx1"/>
                </a:solidFill>
              </a:rPr>
              <a:t>,</a:t>
            </a:r>
            <a:r>
              <a:rPr lang="en-US" dirty="0" smtClean="0">
                <a:solidFill>
                  <a:schemeClr val="tx1"/>
                </a:solidFill>
              </a:rPr>
              <a:t> situations </a:t>
            </a:r>
            <a:r>
              <a:rPr lang="en-US" dirty="0">
                <a:solidFill>
                  <a:schemeClr val="tx1"/>
                </a:solidFill>
              </a:rPr>
              <a:t>where they are moved </a:t>
            </a:r>
            <a:r>
              <a:rPr lang="en-US" i="1" dirty="0" smtClean="0">
                <a:solidFill>
                  <a:schemeClr val="tx1"/>
                </a:solidFill>
              </a:rPr>
              <a:t>later</a:t>
            </a:r>
            <a:r>
              <a:rPr lang="en-US" dirty="0" smtClean="0">
                <a:solidFill>
                  <a:schemeClr val="tx1"/>
                </a:solidFill>
              </a:rPr>
              <a:t>:</a:t>
            </a:r>
          </a:p>
          <a:p>
            <a:pPr>
              <a:spcBef>
                <a:spcPts val="1200"/>
              </a:spcBef>
              <a:buFont typeface="+mj-lt"/>
              <a:buAutoNum type="alphaLcParenR"/>
            </a:pPr>
            <a:r>
              <a:rPr lang="he-IL" dirty="0" smtClean="0">
                <a:solidFill>
                  <a:schemeClr val="tx1"/>
                </a:solidFill>
              </a:rPr>
              <a:t>מולד זקן</a:t>
            </a:r>
          </a:p>
          <a:p>
            <a:pPr>
              <a:spcBef>
                <a:spcPts val="1200"/>
              </a:spcBef>
              <a:buFont typeface="+mj-lt"/>
              <a:buAutoNum type="alphaLcParenR"/>
            </a:pPr>
            <a:r>
              <a:rPr lang="he-IL" dirty="0" smtClean="0">
                <a:solidFill>
                  <a:schemeClr val="tx1"/>
                </a:solidFill>
              </a:rPr>
              <a:t>לא אד"ו ראש</a:t>
            </a:r>
          </a:p>
          <a:p>
            <a:pPr>
              <a:spcBef>
                <a:spcPts val="1200"/>
              </a:spcBef>
              <a:buFont typeface="+mj-lt"/>
              <a:buAutoNum type="alphaLcParenR"/>
            </a:pPr>
            <a:r>
              <a:rPr lang="he-IL" dirty="0" smtClean="0">
                <a:solidFill>
                  <a:schemeClr val="tx1"/>
                </a:solidFill>
              </a:rPr>
              <a:t>ג"ט ר"ד</a:t>
            </a:r>
          </a:p>
          <a:p>
            <a:pPr>
              <a:spcBef>
                <a:spcPts val="1200"/>
              </a:spcBef>
              <a:buFont typeface="+mj-lt"/>
              <a:buAutoNum type="alphaLcParenR"/>
            </a:pPr>
            <a:r>
              <a:rPr lang="he-IL" dirty="0" smtClean="0">
                <a:solidFill>
                  <a:schemeClr val="tx1"/>
                </a:solidFill>
              </a:rPr>
              <a:t>בט"ו תקפ"ט</a:t>
            </a:r>
            <a:endParaRPr lang="en-US" dirty="0">
              <a:solidFill>
                <a:schemeClr val="tx1"/>
              </a:solidFill>
            </a:endParaRPr>
          </a:p>
        </p:txBody>
      </p:sp>
    </p:spTree>
    <p:extLst>
      <p:ext uri="{BB962C8B-B14F-4D97-AF65-F5344CB8AC3E}">
        <p14:creationId xmlns:p14="http://schemas.microsoft.com/office/powerpoint/2010/main" val="16793283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The Torah requires that our calendar months be set by the lunar cycle: </a:t>
            </a:r>
            <a:r>
              <a:rPr lang="he-IL" dirty="0" smtClean="0">
                <a:solidFill>
                  <a:schemeClr val="tx1"/>
                </a:solidFill>
              </a:rPr>
              <a:t>החודש הזה לכם</a:t>
            </a:r>
            <a:r>
              <a:rPr lang="en-US" dirty="0" smtClean="0">
                <a:solidFill>
                  <a:schemeClr val="tx1"/>
                </a:solidFill>
              </a:rPr>
              <a:t>. A month begins with the sighting of the new moon. </a:t>
            </a:r>
            <a:r>
              <a:rPr lang="en-US" smtClean="0">
                <a:solidFill>
                  <a:schemeClr val="tx1"/>
                </a:solidFill>
              </a:rPr>
              <a:t>That comes </a:t>
            </a:r>
            <a:r>
              <a:rPr lang="en-US" dirty="0" smtClean="0">
                <a:solidFill>
                  <a:schemeClr val="tx1"/>
                </a:solidFill>
              </a:rPr>
              <a:t>approximately every 29 and a half days – but not exactly.</a:t>
            </a:r>
          </a:p>
          <a:p>
            <a:r>
              <a:rPr lang="en-US" dirty="0" smtClean="0">
                <a:solidFill>
                  <a:schemeClr val="tx1"/>
                </a:solidFill>
              </a:rPr>
              <a:t>The Torah </a:t>
            </a:r>
            <a:r>
              <a:rPr lang="en-US" i="1" dirty="0" smtClean="0">
                <a:solidFill>
                  <a:schemeClr val="tx1"/>
                </a:solidFill>
              </a:rPr>
              <a:t>also</a:t>
            </a:r>
            <a:r>
              <a:rPr lang="en-US" dirty="0" smtClean="0">
                <a:solidFill>
                  <a:schemeClr val="tx1"/>
                </a:solidFill>
              </a:rPr>
              <a:t> requires that the calendar year stay in synch with the sun: Pesach must be </a:t>
            </a:r>
            <a:r>
              <a:rPr lang="he-IL" dirty="0" smtClean="0">
                <a:solidFill>
                  <a:schemeClr val="tx1"/>
                </a:solidFill>
              </a:rPr>
              <a:t>בחודש האביב</a:t>
            </a:r>
            <a:r>
              <a:rPr lang="en-US" dirty="0">
                <a:solidFill>
                  <a:schemeClr val="tx1"/>
                </a:solidFill>
              </a:rPr>
              <a:t>:</a:t>
            </a:r>
            <a:r>
              <a:rPr lang="en-US" dirty="0" smtClean="0">
                <a:solidFill>
                  <a:schemeClr val="tx1"/>
                </a:solidFill>
              </a:rPr>
              <a:t> in the spring. </a:t>
            </a:r>
            <a:r>
              <a:rPr lang="en-US" dirty="0" err="1" smtClean="0">
                <a:solidFill>
                  <a:schemeClr val="tx1"/>
                </a:solidFill>
              </a:rPr>
              <a:t>Sukkos</a:t>
            </a:r>
            <a:r>
              <a:rPr lang="en-US" dirty="0" smtClean="0">
                <a:solidFill>
                  <a:schemeClr val="tx1"/>
                </a:solidFill>
              </a:rPr>
              <a:t> must be </a:t>
            </a:r>
            <a:r>
              <a:rPr lang="he-IL" dirty="0" smtClean="0">
                <a:solidFill>
                  <a:schemeClr val="tx1"/>
                </a:solidFill>
              </a:rPr>
              <a:t>חג האסיף</a:t>
            </a:r>
            <a:r>
              <a:rPr lang="en-US" dirty="0" smtClean="0">
                <a:solidFill>
                  <a:schemeClr val="tx1"/>
                </a:solidFill>
              </a:rPr>
              <a:t>, the gathering-in festival: in the fall. The solar year is approximately 365 and a quarter days - but not exactly.</a:t>
            </a:r>
          </a:p>
          <a:p>
            <a:r>
              <a:rPr lang="en-US" dirty="0" smtClean="0">
                <a:solidFill>
                  <a:schemeClr val="tx1"/>
                </a:solidFill>
              </a:rPr>
              <a:t>These two time scales are independent, and are not multiples of one another. They are bound to get out of synch.</a:t>
            </a:r>
            <a:endParaRPr lang="en-US" dirty="0">
              <a:solidFill>
                <a:schemeClr val="tx1"/>
              </a:solidFill>
            </a:endParaRPr>
          </a:p>
        </p:txBody>
      </p:sp>
    </p:spTree>
    <p:extLst>
      <p:ext uri="{BB962C8B-B14F-4D97-AF65-F5344CB8AC3E}">
        <p14:creationId xmlns:p14="http://schemas.microsoft.com/office/powerpoint/2010/main" val="151181391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a</a:t>
            </a:r>
            <a:r>
              <a:rPr lang="en-US" dirty="0"/>
              <a:t>) The four </a:t>
            </a:r>
            <a:r>
              <a:rPr lang="en-US" dirty="0" err="1"/>
              <a:t>dechiyos</a:t>
            </a:r>
            <a:r>
              <a:rPr lang="en-US" dirty="0"/>
              <a:t> - </a:t>
            </a:r>
            <a:r>
              <a:rPr lang="he-IL" dirty="0"/>
              <a:t>מולד זקן</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99172775"/>
              </p:ext>
            </p:extLst>
          </p:nvPr>
        </p:nvGraphicFramePr>
        <p:xfrm>
          <a:off x="753036" y="1228165"/>
          <a:ext cx="7637928" cy="163576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spcBef>
                          <a:spcPts val="600"/>
                        </a:spcBef>
                        <a:buFont typeface="Arial" panose="020B0604020202020204" pitchFamily="34" charset="0"/>
                        <a:buChar char="•"/>
                      </a:pPr>
                      <a:r>
                        <a:rPr lang="en-US" sz="1800" dirty="0" smtClean="0">
                          <a:solidFill>
                            <a:schemeClr val="tx1"/>
                          </a:solidFill>
                        </a:rPr>
                        <a:t>For each Rosh Hashanah’s </a:t>
                      </a:r>
                      <a:r>
                        <a:rPr lang="en-US" sz="1800" dirty="0" err="1" smtClean="0">
                          <a:solidFill>
                            <a:schemeClr val="tx1"/>
                          </a:solidFill>
                        </a:rPr>
                        <a:t>molad</a:t>
                      </a:r>
                      <a:r>
                        <a:rPr lang="en-US" sz="1800" dirty="0" smtClean="0">
                          <a:solidFill>
                            <a:schemeClr val="tx1"/>
                          </a:solidFill>
                        </a:rPr>
                        <a:t>, is the hour after noon (18 hours in our system that measures from 6pm)?</a:t>
                      </a:r>
                    </a:p>
                    <a:p>
                      <a:pPr marL="285750" indent="-285750">
                        <a:spcBef>
                          <a:spcPts val="600"/>
                        </a:spcBef>
                        <a:buFont typeface="Arial" panose="020B0604020202020204" pitchFamily="34" charset="0"/>
                        <a:buChar char="•"/>
                      </a:pPr>
                      <a:r>
                        <a:rPr lang="en-US" sz="1800" dirty="0" smtClean="0">
                          <a:solidFill>
                            <a:schemeClr val="tx1"/>
                          </a:solidFill>
                        </a:rPr>
                        <a:t>If so, move it to the next day.</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r>
                        <a:rPr lang="en-US" sz="1800" dirty="0" smtClean="0">
                          <a:solidFill>
                            <a:schemeClr val="tx1"/>
                          </a:solidFill>
                        </a:rPr>
                        <a:t>(2,</a:t>
                      </a:r>
                      <a:r>
                        <a:rPr lang="en-US" sz="1800" b="1" dirty="0" smtClean="0">
                          <a:solidFill>
                            <a:schemeClr val="tx1"/>
                          </a:solidFill>
                        </a:rPr>
                        <a:t>14</a:t>
                      </a:r>
                      <a:r>
                        <a:rPr lang="en-US" sz="1800" dirty="0" smtClean="0">
                          <a:solidFill>
                            <a:schemeClr val="tx1"/>
                          </a:solidFill>
                        </a:rPr>
                        <a:t>,316), (1,</a:t>
                      </a:r>
                      <a:r>
                        <a:rPr lang="en-US" sz="1800" b="1" dirty="0" smtClean="0">
                          <a:solidFill>
                            <a:schemeClr val="tx1"/>
                          </a:solidFill>
                        </a:rPr>
                        <a:t>11</a:t>
                      </a:r>
                      <a:r>
                        <a:rPr lang="en-US" sz="1800" dirty="0" smtClean="0">
                          <a:solidFill>
                            <a:schemeClr val="tx1"/>
                          </a:solidFill>
                        </a:rPr>
                        <a:t>,905):</a:t>
                      </a:r>
                      <a:br>
                        <a:rPr lang="en-US" sz="1800" dirty="0" smtClean="0">
                          <a:solidFill>
                            <a:schemeClr val="tx1"/>
                          </a:solidFill>
                        </a:rPr>
                      </a:br>
                      <a:r>
                        <a:rPr lang="en-US" sz="1800" dirty="0" smtClean="0">
                          <a:solidFill>
                            <a:schemeClr val="tx1"/>
                          </a:solidFill>
                        </a:rPr>
                        <a:t>neither of these is after noon.</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14776705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b</a:t>
            </a:r>
            <a:r>
              <a:rPr lang="en-US" dirty="0"/>
              <a:t>) The four </a:t>
            </a:r>
            <a:r>
              <a:rPr lang="en-US" dirty="0" err="1"/>
              <a:t>dechiyos</a:t>
            </a:r>
            <a:r>
              <a:rPr lang="en-US" dirty="0"/>
              <a:t> - </a:t>
            </a:r>
            <a:r>
              <a:rPr lang="he-IL" dirty="0"/>
              <a:t>לא אד"ו ראש</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56441747"/>
              </p:ext>
            </p:extLst>
          </p:nvPr>
        </p:nvGraphicFramePr>
        <p:xfrm>
          <a:off x="753036" y="1228165"/>
          <a:ext cx="7637928" cy="3215640"/>
        </p:xfrm>
        <a:graphic>
          <a:graphicData uri="http://schemas.openxmlformats.org/drawingml/2006/table">
            <a:tbl>
              <a:tblPr>
                <a:tableStyleId>{073A0DAA-6AF3-43AB-8588-CEC1D06C72B9}</a:tableStyleId>
              </a:tblPr>
              <a:tblGrid>
                <a:gridCol w="4509246">
                  <a:extLst>
                    <a:ext uri="{9D8B030D-6E8A-4147-A177-3AD203B41FA5}">
                      <a16:colId xmlns:a16="http://schemas.microsoft.com/office/drawing/2014/main" val="1323424614"/>
                    </a:ext>
                  </a:extLst>
                </a:gridCol>
                <a:gridCol w="3128682">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i="1" dirty="0" smtClean="0">
                          <a:solidFill>
                            <a:schemeClr val="tx1"/>
                          </a:solidFill>
                        </a:rPr>
                        <a:t>After</a:t>
                      </a:r>
                      <a:r>
                        <a:rPr lang="en-US" sz="1800" dirty="0" smtClean="0">
                          <a:solidFill>
                            <a:schemeClr val="tx1"/>
                          </a:solidFill>
                        </a:rPr>
                        <a:t> you did the first </a:t>
                      </a:r>
                      <a:r>
                        <a:rPr lang="en-US" sz="1800" dirty="0" err="1" smtClean="0">
                          <a:solidFill>
                            <a:schemeClr val="tx1"/>
                          </a:solidFill>
                        </a:rPr>
                        <a:t>dechiyah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687493966"/>
                  </a:ext>
                </a:extLst>
              </a:tr>
              <a:tr h="370840">
                <a:tc>
                  <a:txBody>
                    <a:bodyPr/>
                    <a:lstStyle/>
                    <a:p>
                      <a:pPr marL="285750" indent="-285750">
                        <a:buFont typeface="Arial" panose="020B0604020202020204" pitchFamily="34" charset="0"/>
                        <a:buChar char="•"/>
                      </a:pPr>
                      <a:r>
                        <a:rPr lang="en-US" sz="1800" dirty="0" smtClean="0">
                          <a:solidFill>
                            <a:schemeClr val="tx1"/>
                          </a:solidFill>
                        </a:rPr>
                        <a:t>For each Rosh Hashanah, is the day now Sunday, Wednesday, or Friday? (</a:t>
                      </a:r>
                      <a:r>
                        <a:rPr lang="he-IL" sz="1800" b="1" dirty="0" smtClean="0">
                          <a:solidFill>
                            <a:schemeClr val="tx1"/>
                          </a:solidFill>
                        </a:rPr>
                        <a:t>אד"ו</a:t>
                      </a:r>
                      <a:r>
                        <a:rPr lang="en-US" sz="1800" dirty="0" smtClean="0">
                          <a:solidFill>
                            <a:schemeClr val="tx1"/>
                          </a:solidFill>
                        </a:rPr>
                        <a:t> = </a:t>
                      </a:r>
                      <a:r>
                        <a:rPr lang="en-US" sz="1800" b="1" dirty="0" smtClean="0">
                          <a:solidFill>
                            <a:schemeClr val="tx1"/>
                          </a:solidFill>
                        </a:rPr>
                        <a:t>1</a:t>
                      </a:r>
                      <a:r>
                        <a:rPr lang="en-US" sz="1800" dirty="0" smtClean="0">
                          <a:solidFill>
                            <a:schemeClr val="tx1"/>
                          </a:solidFill>
                        </a:rPr>
                        <a:t>, </a:t>
                      </a:r>
                      <a:r>
                        <a:rPr lang="en-US" sz="1800" b="1" dirty="0" smtClean="0">
                          <a:solidFill>
                            <a:schemeClr val="tx1"/>
                          </a:solidFill>
                        </a:rPr>
                        <a:t>4</a:t>
                      </a:r>
                      <a:r>
                        <a:rPr lang="en-US" sz="1800" dirty="0" smtClean="0">
                          <a:solidFill>
                            <a:schemeClr val="tx1"/>
                          </a:solidFill>
                        </a:rPr>
                        <a:t>, </a:t>
                      </a:r>
                      <a:r>
                        <a:rPr lang="en-US" sz="1800" b="1" dirty="0" smtClean="0">
                          <a:solidFill>
                            <a:schemeClr val="tx1"/>
                          </a:solidFill>
                        </a:rPr>
                        <a:t>6</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year’s RH (</a:t>
                      </a:r>
                      <a:r>
                        <a:rPr lang="en-US" sz="1800" b="1" dirty="0" smtClean="0">
                          <a:solidFill>
                            <a:schemeClr val="tx1"/>
                          </a:solidFill>
                        </a:rPr>
                        <a:t>2</a:t>
                      </a:r>
                      <a:r>
                        <a:rPr lang="en-US" sz="1800" dirty="0" smtClean="0">
                          <a:solidFill>
                            <a:schemeClr val="tx1"/>
                          </a:solidFill>
                        </a:rPr>
                        <a:t>,14,316) is on Monday, it doesn’t change.</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If so, move it to the next day. Those days are not allowed.</a:t>
                      </a:r>
                    </a:p>
                    <a:p>
                      <a:pPr marL="285750" indent="-285750">
                        <a:buFont typeface="Arial" panose="020B0604020202020204" pitchFamily="34" charset="0"/>
                        <a:buChar cha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Next year's RH (</a:t>
                      </a:r>
                      <a:r>
                        <a:rPr lang="en-US" sz="1800" b="1" dirty="0" smtClean="0">
                          <a:solidFill>
                            <a:schemeClr val="tx1"/>
                          </a:solidFill>
                        </a:rPr>
                        <a:t>1</a:t>
                      </a:r>
                      <a:r>
                        <a:rPr lang="en-US" sz="1800" dirty="0" smtClean="0">
                          <a:solidFill>
                            <a:schemeClr val="tx1"/>
                          </a:solidFill>
                        </a:rPr>
                        <a:t>,11,905) is on Sunday – not allowed - so it moves up to Monday instead.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67196954"/>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Both are now on Monday.</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54057398"/>
                  </a:ext>
                </a:extLst>
              </a:tr>
            </a:tbl>
          </a:graphicData>
        </a:graphic>
      </p:graphicFrame>
    </p:spTree>
    <p:extLst>
      <p:ext uri="{BB962C8B-B14F-4D97-AF65-F5344CB8AC3E}">
        <p14:creationId xmlns:p14="http://schemas.microsoft.com/office/powerpoint/2010/main" val="42610173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The four </a:t>
            </a:r>
            <a:r>
              <a:rPr lang="en-US" dirty="0" err="1" smtClean="0"/>
              <a:t>dechiyos</a:t>
            </a:r>
            <a:r>
              <a:rPr lang="en-US" dirty="0" smtClean="0"/>
              <a:t>, cont.</a:t>
            </a:r>
            <a:endParaRPr lang="en-US" dirty="0"/>
          </a:p>
        </p:txBody>
      </p:sp>
      <p:sp>
        <p:nvSpPr>
          <p:cNvPr id="3" name="Text Placeholder 2"/>
          <p:cNvSpPr>
            <a:spLocks noGrp="1"/>
          </p:cNvSpPr>
          <p:nvPr>
            <p:ph type="body" idx="1"/>
          </p:nvPr>
        </p:nvSpPr>
        <p:spPr>
          <a:xfrm>
            <a:off x="311699" y="1152475"/>
            <a:ext cx="8079265" cy="3416400"/>
          </a:xfrm>
        </p:spPr>
        <p:txBody>
          <a:bodyPr/>
          <a:lstStyle/>
          <a:p>
            <a:pPr marL="114300" indent="0">
              <a:buNone/>
            </a:pPr>
            <a:r>
              <a:rPr lang="en-US" b="1" dirty="0" smtClean="0">
                <a:solidFill>
                  <a:schemeClr val="tx1"/>
                </a:solidFill>
              </a:rPr>
              <a:t>Last two </a:t>
            </a:r>
            <a:r>
              <a:rPr lang="en-US" b="1" dirty="0" err="1" smtClean="0">
                <a:solidFill>
                  <a:schemeClr val="tx1"/>
                </a:solidFill>
              </a:rPr>
              <a:t>dechiyos</a:t>
            </a:r>
            <a:r>
              <a:rPr lang="en-US" b="1" dirty="0" smtClean="0">
                <a:solidFill>
                  <a:schemeClr val="tx1"/>
                </a:solidFill>
              </a:rPr>
              <a:t> – </a:t>
            </a:r>
            <a:r>
              <a:rPr lang="he-IL" b="1" dirty="0" smtClean="0">
                <a:solidFill>
                  <a:schemeClr val="tx1"/>
                </a:solidFill>
              </a:rPr>
              <a:t>ג"ט ר"ד</a:t>
            </a:r>
            <a:r>
              <a:rPr lang="en-US" b="1" dirty="0" smtClean="0">
                <a:solidFill>
                  <a:schemeClr val="tx1"/>
                </a:solidFill>
              </a:rPr>
              <a:t> and </a:t>
            </a:r>
            <a:r>
              <a:rPr lang="he-IL" b="1" dirty="0" smtClean="0">
                <a:solidFill>
                  <a:schemeClr val="tx1"/>
                </a:solidFill>
              </a:rPr>
              <a:t>בט"ו תקפ"ט</a:t>
            </a:r>
            <a:endParaRPr lang="en-US" b="1" dirty="0" smtClean="0">
              <a:solidFill>
                <a:schemeClr val="tx1"/>
              </a:solidFill>
            </a:endParaRPr>
          </a:p>
          <a:p>
            <a:r>
              <a:rPr lang="en-US" dirty="0" smtClean="0">
                <a:solidFill>
                  <a:schemeClr val="tx1"/>
                </a:solidFill>
              </a:rPr>
              <a:t>There are </a:t>
            </a:r>
            <a:r>
              <a:rPr lang="en-US" dirty="0">
                <a:solidFill>
                  <a:schemeClr val="tx1"/>
                </a:solidFill>
              </a:rPr>
              <a:t>two more rules ("</a:t>
            </a:r>
            <a:r>
              <a:rPr lang="en-US" dirty="0" err="1">
                <a:solidFill>
                  <a:schemeClr val="tx1"/>
                </a:solidFill>
              </a:rPr>
              <a:t>dechiyos</a:t>
            </a:r>
            <a:r>
              <a:rPr lang="en-US" dirty="0">
                <a:solidFill>
                  <a:schemeClr val="tx1"/>
                </a:solidFill>
              </a:rPr>
              <a:t>") that have to do with </a:t>
            </a:r>
            <a:r>
              <a:rPr lang="en-US" dirty="0" smtClean="0">
                <a:solidFill>
                  <a:schemeClr val="tx1"/>
                </a:solidFill>
              </a:rPr>
              <a:t>the</a:t>
            </a:r>
            <a:r>
              <a:rPr lang="he-IL" dirty="0" smtClean="0">
                <a:solidFill>
                  <a:schemeClr val="tx1"/>
                </a:solidFill>
              </a:rPr>
              <a:t> </a:t>
            </a:r>
            <a:r>
              <a:rPr lang="en-US" i="1" dirty="0" smtClean="0">
                <a:solidFill>
                  <a:schemeClr val="tx1"/>
                </a:solidFill>
              </a:rPr>
              <a:t>length </a:t>
            </a:r>
            <a:r>
              <a:rPr lang="en-US" i="1" dirty="0">
                <a:solidFill>
                  <a:schemeClr val="tx1"/>
                </a:solidFill>
              </a:rPr>
              <a:t>of the calendar year</a:t>
            </a:r>
            <a:r>
              <a:rPr lang="en-US" dirty="0" smtClean="0">
                <a:solidFill>
                  <a:schemeClr val="tx1"/>
                </a:solidFill>
              </a:rPr>
              <a:t>.</a:t>
            </a:r>
          </a:p>
          <a:p>
            <a:pPr marL="114300" indent="0">
              <a:buNone/>
            </a:pPr>
            <a:r>
              <a:rPr lang="en-US" dirty="0" smtClean="0">
                <a:solidFill>
                  <a:schemeClr val="tx1"/>
                </a:solidFill>
              </a:rPr>
              <a:t>Some b</a:t>
            </a:r>
            <a:r>
              <a:rPr lang="en-US" dirty="0" smtClean="0">
                <a:solidFill>
                  <a:schemeClr val="tx1"/>
                </a:solidFill>
              </a:rPr>
              <a:t>ackground first:</a:t>
            </a:r>
            <a:endParaRPr lang="en-US" dirty="0" smtClean="0">
              <a:solidFill>
                <a:schemeClr val="tx1"/>
              </a:solidFill>
            </a:endParaRPr>
          </a:p>
          <a:p>
            <a:r>
              <a:rPr lang="en-US" dirty="0" smtClean="0">
                <a:solidFill>
                  <a:schemeClr val="tx1"/>
                </a:solidFill>
              </a:rPr>
              <a:t>A </a:t>
            </a:r>
            <a:r>
              <a:rPr lang="en-US" dirty="0">
                <a:solidFill>
                  <a:schemeClr val="tx1"/>
                </a:solidFill>
              </a:rPr>
              <a:t>year </a:t>
            </a:r>
            <a:r>
              <a:rPr lang="en-US" dirty="0" smtClean="0">
                <a:solidFill>
                  <a:schemeClr val="tx1"/>
                </a:solidFill>
              </a:rPr>
              <a:t>may only </a:t>
            </a:r>
            <a:r>
              <a:rPr lang="en-US" dirty="0">
                <a:solidFill>
                  <a:schemeClr val="tx1"/>
                </a:solidFill>
              </a:rPr>
              <a:t>have three lengths: </a:t>
            </a:r>
            <a:r>
              <a:rPr lang="en-US" dirty="0" smtClean="0">
                <a:solidFill>
                  <a:schemeClr val="tx1"/>
                </a:solidFill>
              </a:rPr>
              <a:t>short (</a:t>
            </a:r>
            <a:r>
              <a:rPr lang="he-IL" dirty="0" smtClean="0">
                <a:solidFill>
                  <a:schemeClr val="tx1"/>
                </a:solidFill>
              </a:rPr>
              <a:t>חסרה</a:t>
            </a:r>
            <a:r>
              <a:rPr lang="en-US" dirty="0" smtClean="0">
                <a:solidFill>
                  <a:schemeClr val="tx1"/>
                </a:solidFill>
              </a:rPr>
              <a:t>), medium (</a:t>
            </a:r>
            <a:r>
              <a:rPr lang="he-IL" dirty="0" smtClean="0">
                <a:solidFill>
                  <a:schemeClr val="tx1"/>
                </a:solidFill>
              </a:rPr>
              <a:t>כסדרה</a:t>
            </a:r>
            <a:r>
              <a:rPr lang="en-US" dirty="0" smtClean="0">
                <a:solidFill>
                  <a:schemeClr val="tx1"/>
                </a:solidFill>
              </a:rPr>
              <a:t>), </a:t>
            </a:r>
            <a:r>
              <a:rPr lang="en-US" dirty="0">
                <a:solidFill>
                  <a:schemeClr val="tx1"/>
                </a:solidFill>
              </a:rPr>
              <a:t>and </a:t>
            </a:r>
            <a:r>
              <a:rPr lang="en-US" dirty="0" smtClean="0">
                <a:solidFill>
                  <a:schemeClr val="tx1"/>
                </a:solidFill>
              </a:rPr>
              <a:t>long </a:t>
            </a:r>
            <a:r>
              <a:rPr lang="he-IL" dirty="0" smtClean="0">
                <a:solidFill>
                  <a:schemeClr val="tx1"/>
                </a:solidFill>
              </a:rPr>
              <a:t>שלמה</a:t>
            </a:r>
            <a:r>
              <a:rPr lang="he-IL" dirty="0">
                <a:solidFill>
                  <a:schemeClr val="tx1"/>
                </a:solidFill>
              </a:rPr>
              <a:t>)</a:t>
            </a:r>
            <a:r>
              <a:rPr lang="en-US" dirty="0" smtClean="0">
                <a:solidFill>
                  <a:schemeClr val="tx1"/>
                </a:solidFill>
              </a:rPr>
              <a:t>).</a:t>
            </a:r>
          </a:p>
          <a:p>
            <a:r>
              <a:rPr lang="en-US" dirty="0" err="1" smtClean="0">
                <a:solidFill>
                  <a:schemeClr val="tx1"/>
                </a:solidFill>
              </a:rPr>
              <a:t>Chaseirah</a:t>
            </a:r>
            <a:r>
              <a:rPr lang="en-US" dirty="0" smtClean="0">
                <a:solidFill>
                  <a:schemeClr val="tx1"/>
                </a:solidFill>
              </a:rPr>
              <a:t> </a:t>
            </a:r>
            <a:r>
              <a:rPr lang="en-US" dirty="0">
                <a:solidFill>
                  <a:schemeClr val="tx1"/>
                </a:solidFill>
              </a:rPr>
              <a:t>is one day shorter than </a:t>
            </a:r>
            <a:r>
              <a:rPr lang="en-US" dirty="0" err="1">
                <a:solidFill>
                  <a:schemeClr val="tx1"/>
                </a:solidFill>
              </a:rPr>
              <a:t>k'sidrah</a:t>
            </a:r>
            <a:r>
              <a:rPr lang="en-US" dirty="0">
                <a:solidFill>
                  <a:schemeClr val="tx1"/>
                </a:solidFill>
              </a:rPr>
              <a:t>, </a:t>
            </a:r>
            <a:r>
              <a:rPr lang="en-US" dirty="0" err="1">
                <a:solidFill>
                  <a:schemeClr val="tx1"/>
                </a:solidFill>
              </a:rPr>
              <a:t>sheleimah</a:t>
            </a:r>
            <a:r>
              <a:rPr lang="en-US" dirty="0">
                <a:solidFill>
                  <a:schemeClr val="tx1"/>
                </a:solidFill>
              </a:rPr>
              <a:t> is one day longer. (We'll </a:t>
            </a:r>
            <a:r>
              <a:rPr lang="en-US" dirty="0" smtClean="0">
                <a:solidFill>
                  <a:schemeClr val="tx1"/>
                </a:solidFill>
              </a:rPr>
              <a:t>see how this works in </a:t>
            </a:r>
            <a:r>
              <a:rPr lang="en-US" dirty="0">
                <a:solidFill>
                  <a:schemeClr val="tx1"/>
                </a:solidFill>
              </a:rPr>
              <a:t>the section on the lengths of the months</a:t>
            </a:r>
            <a:r>
              <a:rPr lang="en-US" dirty="0" smtClean="0">
                <a:solidFill>
                  <a:schemeClr val="tx1"/>
                </a:solidFill>
              </a:rPr>
              <a:t>.)</a:t>
            </a:r>
          </a:p>
          <a:p>
            <a:r>
              <a:rPr lang="en-US" dirty="0" smtClean="0">
                <a:solidFill>
                  <a:schemeClr val="tx1"/>
                </a:solidFill>
              </a:rPr>
              <a:t>You </a:t>
            </a:r>
            <a:r>
              <a:rPr lang="en-US" dirty="0">
                <a:solidFill>
                  <a:schemeClr val="tx1"/>
                </a:solidFill>
              </a:rPr>
              <a:t>can </a:t>
            </a:r>
            <a:r>
              <a:rPr lang="en-US" dirty="0" smtClean="0">
                <a:solidFill>
                  <a:schemeClr val="tx1"/>
                </a:solidFill>
              </a:rPr>
              <a:t>tell which it is by </a:t>
            </a:r>
            <a:r>
              <a:rPr lang="en-US" i="1" dirty="0" smtClean="0">
                <a:solidFill>
                  <a:schemeClr val="tx1"/>
                </a:solidFill>
              </a:rPr>
              <a:t>comparing the day of this year's </a:t>
            </a:r>
            <a:r>
              <a:rPr lang="en-US" i="1" dirty="0">
                <a:solidFill>
                  <a:schemeClr val="tx1"/>
                </a:solidFill>
              </a:rPr>
              <a:t>Rosh </a:t>
            </a:r>
            <a:r>
              <a:rPr lang="en-US" i="1" dirty="0" smtClean="0">
                <a:solidFill>
                  <a:schemeClr val="tx1"/>
                </a:solidFill>
              </a:rPr>
              <a:t>Hashanah to next </a:t>
            </a:r>
            <a:r>
              <a:rPr lang="en-US" i="1" dirty="0">
                <a:solidFill>
                  <a:schemeClr val="tx1"/>
                </a:solidFill>
              </a:rPr>
              <a:t>year's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391355918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פשוטה</a:t>
            </a:r>
            <a:endParaRPr lang="en-US" dirty="0"/>
          </a:p>
        </p:txBody>
      </p:sp>
      <p:sp>
        <p:nvSpPr>
          <p:cNvPr id="3" name="Text Placeholder 2"/>
          <p:cNvSpPr>
            <a:spLocks noGrp="1"/>
          </p:cNvSpPr>
          <p:nvPr>
            <p:ph type="body" idx="1"/>
          </p:nvPr>
        </p:nvSpPr>
        <p:spPr>
          <a:xfrm>
            <a:off x="311699" y="1152475"/>
            <a:ext cx="8455783" cy="3416400"/>
          </a:xfrm>
        </p:spPr>
        <p:txBody>
          <a:bodyPr/>
          <a:lstStyle/>
          <a:p>
            <a:r>
              <a:rPr lang="en-US" dirty="0" smtClean="0">
                <a:solidFill>
                  <a:schemeClr val="tx1"/>
                </a:solidFill>
              </a:rPr>
              <a:t>The </a:t>
            </a:r>
            <a:r>
              <a:rPr lang="en-US" dirty="0">
                <a:solidFill>
                  <a:schemeClr val="tx1"/>
                </a:solidFill>
              </a:rPr>
              <a:t>actual calendar doesn’t </a:t>
            </a:r>
            <a:r>
              <a:rPr lang="en-US" dirty="0" smtClean="0">
                <a:solidFill>
                  <a:schemeClr val="tx1"/>
                </a:solidFill>
              </a:rPr>
              <a:t>use times, i.e. hours </a:t>
            </a:r>
            <a:r>
              <a:rPr lang="en-US" dirty="0">
                <a:solidFill>
                  <a:schemeClr val="tx1"/>
                </a:solidFill>
              </a:rPr>
              <a:t>and </a:t>
            </a:r>
            <a:r>
              <a:rPr lang="en-US" dirty="0" err="1" smtClean="0">
                <a:solidFill>
                  <a:schemeClr val="tx1"/>
                </a:solidFill>
              </a:rPr>
              <a:t>chalakim</a:t>
            </a:r>
            <a:r>
              <a:rPr lang="en-US" dirty="0">
                <a:solidFill>
                  <a:schemeClr val="tx1"/>
                </a:solidFill>
              </a:rPr>
              <a:t>,</a:t>
            </a:r>
            <a:r>
              <a:rPr lang="en-US" dirty="0" smtClean="0">
                <a:solidFill>
                  <a:schemeClr val="tx1"/>
                </a:solidFill>
              </a:rPr>
              <a:t> </a:t>
            </a:r>
            <a:r>
              <a:rPr lang="en-US" dirty="0">
                <a:solidFill>
                  <a:schemeClr val="tx1"/>
                </a:solidFill>
              </a:rPr>
              <a:t>just complete days.</a:t>
            </a:r>
          </a:p>
          <a:p>
            <a:r>
              <a:rPr lang="en-US" dirty="0" smtClean="0">
                <a:solidFill>
                  <a:schemeClr val="tx1"/>
                </a:solidFill>
              </a:rPr>
              <a:t>We saw that a </a:t>
            </a:r>
            <a:r>
              <a:rPr lang="en-US" dirty="0">
                <a:solidFill>
                  <a:schemeClr val="tx1"/>
                </a:solidFill>
              </a:rPr>
              <a:t>regular year </a:t>
            </a:r>
            <a:r>
              <a:rPr lang="en-US" dirty="0" smtClean="0">
                <a:solidFill>
                  <a:schemeClr val="tx1"/>
                </a:solidFill>
              </a:rPr>
              <a:t>(</a:t>
            </a:r>
            <a:r>
              <a:rPr lang="he-IL" dirty="0" smtClean="0">
                <a:solidFill>
                  <a:schemeClr val="tx1"/>
                </a:solidFill>
              </a:rPr>
              <a:t>פשוטה</a:t>
            </a:r>
            <a:r>
              <a:rPr lang="en-US" dirty="0" smtClean="0">
                <a:solidFill>
                  <a:schemeClr val="tx1"/>
                </a:solidFill>
              </a:rPr>
              <a:t>) </a:t>
            </a:r>
            <a:r>
              <a:rPr lang="en-US" dirty="0">
                <a:solidFill>
                  <a:schemeClr val="tx1"/>
                </a:solidFill>
              </a:rPr>
              <a:t>has a </a:t>
            </a:r>
            <a:r>
              <a:rPr lang="en-US" i="1" dirty="0" err="1">
                <a:solidFill>
                  <a:schemeClr val="tx1"/>
                </a:solidFill>
              </a:rPr>
              <a:t>molad</a:t>
            </a:r>
            <a:r>
              <a:rPr lang="en-US" i="1" dirty="0">
                <a:solidFill>
                  <a:schemeClr val="tx1"/>
                </a:solidFill>
              </a:rPr>
              <a:t> shift </a:t>
            </a:r>
            <a:r>
              <a:rPr lang="en-US" dirty="0">
                <a:solidFill>
                  <a:schemeClr val="tx1"/>
                </a:solidFill>
              </a:rPr>
              <a:t>of </a:t>
            </a:r>
            <a:r>
              <a:rPr lang="he-IL" dirty="0">
                <a:solidFill>
                  <a:srgbClr val="000000"/>
                </a:solidFill>
              </a:rPr>
              <a:t>ד"ח תתע"ו </a:t>
            </a:r>
            <a:r>
              <a:rPr lang="en-US" dirty="0" smtClean="0">
                <a:solidFill>
                  <a:srgbClr val="000000"/>
                </a:solidFill>
              </a:rPr>
              <a:t>: </a:t>
            </a:r>
            <a:r>
              <a:rPr lang="en-US" dirty="0" smtClean="0">
                <a:solidFill>
                  <a:schemeClr val="tx1"/>
                </a:solidFill>
              </a:rPr>
              <a:t>4 </a:t>
            </a:r>
            <a:r>
              <a:rPr lang="en-US" dirty="0">
                <a:solidFill>
                  <a:schemeClr val="tx1"/>
                </a:solidFill>
              </a:rPr>
              <a:t>days and </a:t>
            </a:r>
            <a:r>
              <a:rPr lang="en-US" dirty="0" smtClean="0">
                <a:solidFill>
                  <a:schemeClr val="tx1"/>
                </a:solidFill>
              </a:rPr>
              <a:t>8+ hours.</a:t>
            </a:r>
          </a:p>
          <a:p>
            <a:r>
              <a:rPr lang="en-US" dirty="0" smtClean="0">
                <a:solidFill>
                  <a:schemeClr val="tx1"/>
                </a:solidFill>
              </a:rPr>
              <a:t>In </a:t>
            </a:r>
            <a:r>
              <a:rPr lang="en-US" dirty="0">
                <a:solidFill>
                  <a:schemeClr val="tx1"/>
                </a:solidFill>
              </a:rPr>
              <a:t>the actual </a:t>
            </a:r>
            <a:r>
              <a:rPr lang="en-US" dirty="0" smtClean="0">
                <a:solidFill>
                  <a:schemeClr val="tx1"/>
                </a:solidFill>
              </a:rPr>
              <a:t>calendar - which uses days, not times - </a:t>
            </a:r>
            <a:r>
              <a:rPr lang="en-US" dirty="0">
                <a:solidFill>
                  <a:schemeClr val="tx1"/>
                </a:solidFill>
              </a:rPr>
              <a:t>a short </a:t>
            </a:r>
            <a:r>
              <a:rPr lang="en-US" dirty="0" err="1">
                <a:solidFill>
                  <a:schemeClr val="tx1"/>
                </a:solidFill>
              </a:rPr>
              <a:t>chaseirah</a:t>
            </a:r>
            <a:r>
              <a:rPr lang="en-US" dirty="0">
                <a:solidFill>
                  <a:schemeClr val="tx1"/>
                </a:solidFill>
              </a:rPr>
              <a:t> </a:t>
            </a:r>
            <a:r>
              <a:rPr lang="en-US" dirty="0" smtClean="0">
                <a:solidFill>
                  <a:schemeClr val="tx1"/>
                </a:solidFill>
              </a:rPr>
              <a:t>year (353 days) </a:t>
            </a:r>
            <a:r>
              <a:rPr lang="en-US" dirty="0">
                <a:solidFill>
                  <a:schemeClr val="tx1"/>
                </a:solidFill>
              </a:rPr>
              <a:t>has a </a:t>
            </a:r>
            <a:r>
              <a:rPr lang="en-US" dirty="0" smtClean="0">
                <a:solidFill>
                  <a:schemeClr val="tx1"/>
                </a:solidFill>
              </a:rPr>
              <a:t>shift </a:t>
            </a:r>
            <a:r>
              <a:rPr lang="en-US" dirty="0">
                <a:solidFill>
                  <a:schemeClr val="tx1"/>
                </a:solidFill>
              </a:rPr>
              <a:t>of </a:t>
            </a:r>
            <a:r>
              <a:rPr lang="en-US" dirty="0" smtClean="0">
                <a:solidFill>
                  <a:schemeClr val="tx1"/>
                </a:solidFill>
              </a:rPr>
              <a:t>three </a:t>
            </a:r>
            <a:r>
              <a:rPr lang="en-US" dirty="0">
                <a:solidFill>
                  <a:schemeClr val="tx1"/>
                </a:solidFill>
              </a:rPr>
              <a:t>days from one </a:t>
            </a:r>
            <a:r>
              <a:rPr lang="en-US" dirty="0" smtClean="0">
                <a:solidFill>
                  <a:schemeClr val="tx1"/>
                </a:solidFill>
              </a:rPr>
              <a:t>Rosh Hashanah </a:t>
            </a:r>
            <a:r>
              <a:rPr lang="en-US" dirty="0">
                <a:solidFill>
                  <a:schemeClr val="tx1"/>
                </a:solidFill>
              </a:rPr>
              <a:t>to the next, say from </a:t>
            </a:r>
            <a:r>
              <a:rPr lang="en-US" dirty="0" smtClean="0">
                <a:solidFill>
                  <a:schemeClr val="tx1"/>
                </a:solidFill>
              </a:rPr>
              <a:t>Shabbos </a:t>
            </a:r>
            <a:r>
              <a:rPr lang="en-US" dirty="0">
                <a:solidFill>
                  <a:schemeClr val="tx1"/>
                </a:solidFill>
              </a:rPr>
              <a:t>this year to </a:t>
            </a:r>
            <a:r>
              <a:rPr lang="en-US" dirty="0" smtClean="0">
                <a:solidFill>
                  <a:schemeClr val="tx1"/>
                </a:solidFill>
              </a:rPr>
              <a:t>Tuesday the next.</a:t>
            </a:r>
          </a:p>
          <a:p>
            <a:r>
              <a:rPr lang="en-US" dirty="0" smtClean="0">
                <a:solidFill>
                  <a:schemeClr val="tx1"/>
                </a:solidFill>
              </a:rPr>
              <a:t>A regular </a:t>
            </a:r>
            <a:r>
              <a:rPr lang="en-US" dirty="0" err="1">
                <a:solidFill>
                  <a:schemeClr val="tx1"/>
                </a:solidFill>
              </a:rPr>
              <a:t>k'sidrah</a:t>
            </a:r>
            <a:r>
              <a:rPr lang="en-US" dirty="0">
                <a:solidFill>
                  <a:schemeClr val="tx1"/>
                </a:solidFill>
              </a:rPr>
              <a:t> </a:t>
            </a:r>
            <a:r>
              <a:rPr lang="en-US" dirty="0" smtClean="0">
                <a:solidFill>
                  <a:schemeClr val="tx1"/>
                </a:solidFill>
              </a:rPr>
              <a:t>year (354 days) </a:t>
            </a:r>
            <a:r>
              <a:rPr lang="en-US" dirty="0">
                <a:solidFill>
                  <a:schemeClr val="tx1"/>
                </a:solidFill>
              </a:rPr>
              <a:t>has a </a:t>
            </a:r>
            <a:r>
              <a:rPr lang="en-US" dirty="0" smtClean="0">
                <a:solidFill>
                  <a:schemeClr val="tx1"/>
                </a:solidFill>
              </a:rPr>
              <a:t>four day shift,</a:t>
            </a:r>
          </a:p>
          <a:p>
            <a:r>
              <a:rPr lang="en-US" dirty="0" smtClean="0">
                <a:solidFill>
                  <a:schemeClr val="tx1"/>
                </a:solidFill>
              </a:rPr>
              <a:t>and </a:t>
            </a:r>
            <a:r>
              <a:rPr lang="en-US" dirty="0">
                <a:solidFill>
                  <a:schemeClr val="tx1"/>
                </a:solidFill>
              </a:rPr>
              <a:t>a long </a:t>
            </a:r>
            <a:r>
              <a:rPr lang="en-US" dirty="0" err="1">
                <a:solidFill>
                  <a:schemeClr val="tx1"/>
                </a:solidFill>
              </a:rPr>
              <a:t>sheleimah</a:t>
            </a:r>
            <a:r>
              <a:rPr lang="en-US" dirty="0">
                <a:solidFill>
                  <a:schemeClr val="tx1"/>
                </a:solidFill>
              </a:rPr>
              <a:t> </a:t>
            </a:r>
            <a:r>
              <a:rPr lang="en-US" dirty="0" smtClean="0">
                <a:solidFill>
                  <a:schemeClr val="tx1"/>
                </a:solidFill>
              </a:rPr>
              <a:t>year (355 days) has </a:t>
            </a:r>
            <a:r>
              <a:rPr lang="en-US" dirty="0">
                <a:solidFill>
                  <a:schemeClr val="tx1"/>
                </a:solidFill>
              </a:rPr>
              <a:t>a </a:t>
            </a:r>
            <a:r>
              <a:rPr lang="en-US" dirty="0" smtClean="0">
                <a:solidFill>
                  <a:schemeClr val="tx1"/>
                </a:solidFill>
              </a:rPr>
              <a:t>five day shift.</a:t>
            </a:r>
          </a:p>
          <a:p>
            <a:r>
              <a:rPr lang="en-US" dirty="0">
                <a:solidFill>
                  <a:schemeClr val="tx1"/>
                </a:solidFill>
              </a:rPr>
              <a:t>These are all the choices that are allowed.</a:t>
            </a:r>
          </a:p>
          <a:p>
            <a:endParaRPr lang="en-US" dirty="0" smtClean="0">
              <a:solidFill>
                <a:schemeClr val="tx1"/>
              </a:solidFill>
            </a:endParaRPr>
          </a:p>
          <a:p>
            <a:pPr marL="114300" indent="0">
              <a:buNone/>
            </a:pPr>
            <a:endParaRPr lang="en-US" dirty="0">
              <a:solidFill>
                <a:schemeClr val="tx1"/>
              </a:solidFill>
            </a:endParaRPr>
          </a:p>
        </p:txBody>
      </p:sp>
    </p:spTree>
    <p:extLst>
      <p:ext uri="{BB962C8B-B14F-4D97-AF65-F5344CB8AC3E}">
        <p14:creationId xmlns:p14="http://schemas.microsoft.com/office/powerpoint/2010/main" val="138583173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Length of year - </a:t>
            </a:r>
            <a:r>
              <a:rPr lang="he-IL" dirty="0" smtClean="0"/>
              <a:t>מעוברת</a:t>
            </a:r>
            <a:endParaRPr lang="en-US" dirty="0"/>
          </a:p>
        </p:txBody>
      </p:sp>
      <p:sp>
        <p:nvSpPr>
          <p:cNvPr id="3" name="Text Placeholder 2"/>
          <p:cNvSpPr>
            <a:spLocks noGrp="1"/>
          </p:cNvSpPr>
          <p:nvPr>
            <p:ph type="body" idx="1"/>
          </p:nvPr>
        </p:nvSpPr>
        <p:spPr>
          <a:xfrm>
            <a:off x="311699" y="1152475"/>
            <a:ext cx="8455783" cy="3416400"/>
          </a:xfrm>
        </p:spPr>
        <p:txBody>
          <a:bodyPr/>
          <a:lstStyle/>
          <a:p>
            <a:r>
              <a:rPr lang="en-US" dirty="0" smtClean="0">
                <a:solidFill>
                  <a:schemeClr val="tx1"/>
                </a:solidFill>
              </a:rPr>
              <a:t>A </a:t>
            </a:r>
            <a:r>
              <a:rPr lang="en-US" dirty="0">
                <a:solidFill>
                  <a:schemeClr val="tx1"/>
                </a:solidFill>
              </a:rPr>
              <a:t>leap year </a:t>
            </a:r>
            <a:r>
              <a:rPr lang="en-US" dirty="0" smtClean="0">
                <a:solidFill>
                  <a:schemeClr val="tx1"/>
                </a:solidFill>
              </a:rPr>
              <a:t>(</a:t>
            </a:r>
            <a:r>
              <a:rPr lang="he-IL" dirty="0" smtClean="0">
                <a:solidFill>
                  <a:schemeClr val="tx1"/>
                </a:solidFill>
              </a:rPr>
              <a:t>מעוברת</a:t>
            </a:r>
            <a:r>
              <a:rPr lang="en-US" dirty="0" smtClean="0">
                <a:solidFill>
                  <a:schemeClr val="tx1"/>
                </a:solidFill>
              </a:rPr>
              <a:t>) we saw earlier has </a:t>
            </a:r>
            <a:r>
              <a:rPr lang="en-US" dirty="0">
                <a:solidFill>
                  <a:schemeClr val="tx1"/>
                </a:solidFill>
              </a:rPr>
              <a:t>a </a:t>
            </a:r>
            <a:r>
              <a:rPr lang="en-US" dirty="0" err="1">
                <a:solidFill>
                  <a:schemeClr val="tx1"/>
                </a:solidFill>
              </a:rPr>
              <a:t>molad</a:t>
            </a:r>
            <a:r>
              <a:rPr lang="en-US" dirty="0">
                <a:solidFill>
                  <a:schemeClr val="tx1"/>
                </a:solidFill>
              </a:rPr>
              <a:t> shift of </a:t>
            </a:r>
            <a:r>
              <a:rPr lang="he-IL" dirty="0">
                <a:solidFill>
                  <a:srgbClr val="000000"/>
                </a:solidFill>
              </a:rPr>
              <a:t>הכ"א </a:t>
            </a:r>
            <a:r>
              <a:rPr lang="he-IL" dirty="0" smtClean="0">
                <a:solidFill>
                  <a:srgbClr val="000000"/>
                </a:solidFill>
              </a:rPr>
              <a:t>תקפ"ט</a:t>
            </a:r>
            <a:r>
              <a:rPr lang="en-US" dirty="0" smtClean="0">
                <a:solidFill>
                  <a:srgbClr val="000000"/>
                </a:solidFill>
              </a:rPr>
              <a:t>: </a:t>
            </a:r>
            <a:r>
              <a:rPr lang="en-US" dirty="0" smtClean="0">
                <a:solidFill>
                  <a:schemeClr val="tx1"/>
                </a:solidFill>
              </a:rPr>
              <a:t>5 days, 21+ hours.</a:t>
            </a:r>
          </a:p>
          <a:p>
            <a:r>
              <a:rPr lang="en-US" dirty="0" smtClean="0">
                <a:solidFill>
                  <a:schemeClr val="tx1"/>
                </a:solidFill>
              </a:rPr>
              <a:t>In </a:t>
            </a:r>
            <a:r>
              <a:rPr lang="en-US" dirty="0">
                <a:solidFill>
                  <a:schemeClr val="tx1"/>
                </a:solidFill>
              </a:rPr>
              <a:t>the actual calendar, a </a:t>
            </a:r>
            <a:r>
              <a:rPr lang="en-US" dirty="0" err="1">
                <a:solidFill>
                  <a:schemeClr val="tx1"/>
                </a:solidFill>
              </a:rPr>
              <a:t>chaseirah</a:t>
            </a:r>
            <a:r>
              <a:rPr lang="en-US" dirty="0">
                <a:solidFill>
                  <a:schemeClr val="tx1"/>
                </a:solidFill>
              </a:rPr>
              <a:t> </a:t>
            </a:r>
            <a:r>
              <a:rPr lang="en-US" dirty="0" smtClean="0">
                <a:solidFill>
                  <a:schemeClr val="tx1"/>
                </a:solidFill>
              </a:rPr>
              <a:t>leap year (383 days) </a:t>
            </a:r>
            <a:r>
              <a:rPr lang="en-US" dirty="0">
                <a:solidFill>
                  <a:schemeClr val="tx1"/>
                </a:solidFill>
              </a:rPr>
              <a:t>has a shift of </a:t>
            </a:r>
            <a:r>
              <a:rPr lang="en-US" dirty="0" smtClean="0">
                <a:solidFill>
                  <a:schemeClr val="tx1"/>
                </a:solidFill>
              </a:rPr>
              <a:t>five </a:t>
            </a:r>
            <a:r>
              <a:rPr lang="en-US" dirty="0">
                <a:solidFill>
                  <a:schemeClr val="tx1"/>
                </a:solidFill>
              </a:rPr>
              <a:t>days from one RH to the </a:t>
            </a:r>
            <a:r>
              <a:rPr lang="en-US" dirty="0" smtClean="0">
                <a:solidFill>
                  <a:schemeClr val="tx1"/>
                </a:solidFill>
              </a:rPr>
              <a:t>next (such as from Monday to Shabbos).</a:t>
            </a:r>
          </a:p>
          <a:p>
            <a:r>
              <a:rPr lang="en-US" dirty="0">
                <a:solidFill>
                  <a:schemeClr val="tx1"/>
                </a:solidFill>
              </a:rPr>
              <a:t>A</a:t>
            </a:r>
            <a:r>
              <a:rPr lang="en-US" dirty="0" smtClean="0">
                <a:solidFill>
                  <a:schemeClr val="tx1"/>
                </a:solidFill>
              </a:rPr>
              <a:t> </a:t>
            </a:r>
            <a:r>
              <a:rPr lang="en-US" dirty="0" err="1">
                <a:solidFill>
                  <a:schemeClr val="tx1"/>
                </a:solidFill>
              </a:rPr>
              <a:t>k'sidrah</a:t>
            </a:r>
            <a:r>
              <a:rPr lang="en-US" dirty="0">
                <a:solidFill>
                  <a:schemeClr val="tx1"/>
                </a:solidFill>
              </a:rPr>
              <a:t> </a:t>
            </a:r>
            <a:r>
              <a:rPr lang="en-US" dirty="0" smtClean="0">
                <a:solidFill>
                  <a:schemeClr val="tx1"/>
                </a:solidFill>
              </a:rPr>
              <a:t>(384) has </a:t>
            </a:r>
            <a:r>
              <a:rPr lang="en-US" dirty="0">
                <a:solidFill>
                  <a:schemeClr val="tx1"/>
                </a:solidFill>
              </a:rPr>
              <a:t>a six day </a:t>
            </a:r>
            <a:r>
              <a:rPr lang="en-US" dirty="0" smtClean="0">
                <a:solidFill>
                  <a:schemeClr val="tx1"/>
                </a:solidFill>
              </a:rPr>
              <a:t>shift.</a:t>
            </a:r>
          </a:p>
          <a:p>
            <a:r>
              <a:rPr lang="en-US" dirty="0" smtClean="0">
                <a:solidFill>
                  <a:schemeClr val="tx1"/>
                </a:solidFill>
              </a:rPr>
              <a:t>A </a:t>
            </a:r>
            <a:r>
              <a:rPr lang="en-US" dirty="0" err="1">
                <a:solidFill>
                  <a:schemeClr val="tx1"/>
                </a:solidFill>
              </a:rPr>
              <a:t>sheleimah</a:t>
            </a:r>
            <a:r>
              <a:rPr lang="en-US" dirty="0">
                <a:solidFill>
                  <a:schemeClr val="tx1"/>
                </a:solidFill>
              </a:rPr>
              <a:t> </a:t>
            </a:r>
            <a:r>
              <a:rPr lang="en-US" dirty="0" smtClean="0">
                <a:solidFill>
                  <a:schemeClr val="tx1"/>
                </a:solidFill>
              </a:rPr>
              <a:t>(385) has </a:t>
            </a:r>
            <a:r>
              <a:rPr lang="en-US" dirty="0">
                <a:solidFill>
                  <a:schemeClr val="tx1"/>
                </a:solidFill>
              </a:rPr>
              <a:t>a seven day shift - that is, the two </a:t>
            </a:r>
            <a:r>
              <a:rPr lang="en-US" dirty="0" smtClean="0">
                <a:solidFill>
                  <a:schemeClr val="tx1"/>
                </a:solidFill>
              </a:rPr>
              <a:t>Rosh </a:t>
            </a:r>
            <a:r>
              <a:rPr lang="en-US" dirty="0" err="1" smtClean="0">
                <a:solidFill>
                  <a:schemeClr val="tx1"/>
                </a:solidFill>
              </a:rPr>
              <a:t>Hashanos</a:t>
            </a:r>
            <a:r>
              <a:rPr lang="en-US" dirty="0" smtClean="0">
                <a:solidFill>
                  <a:schemeClr val="tx1"/>
                </a:solidFill>
              </a:rPr>
              <a:t> </a:t>
            </a:r>
            <a:r>
              <a:rPr lang="en-US" dirty="0">
                <a:solidFill>
                  <a:schemeClr val="tx1"/>
                </a:solidFill>
              </a:rPr>
              <a:t>are on the same day of the </a:t>
            </a:r>
            <a:r>
              <a:rPr lang="en-US" dirty="0" smtClean="0">
                <a:solidFill>
                  <a:schemeClr val="tx1"/>
                </a:solidFill>
              </a:rPr>
              <a:t>week.</a:t>
            </a:r>
          </a:p>
          <a:p>
            <a:r>
              <a:rPr lang="en-US" dirty="0" smtClean="0">
                <a:solidFill>
                  <a:schemeClr val="tx1"/>
                </a:solidFill>
              </a:rPr>
              <a:t>These </a:t>
            </a:r>
            <a:r>
              <a:rPr lang="en-US" dirty="0">
                <a:solidFill>
                  <a:schemeClr val="tx1"/>
                </a:solidFill>
              </a:rPr>
              <a:t>are all the choices that are allowed.</a:t>
            </a:r>
          </a:p>
          <a:p>
            <a:pPr marL="114300" indent="0">
              <a:buNone/>
            </a:pPr>
            <a:endParaRPr lang="en-US" dirty="0">
              <a:solidFill>
                <a:schemeClr val="tx1"/>
              </a:solidFill>
            </a:endParaRPr>
          </a:p>
        </p:txBody>
      </p:sp>
    </p:spTree>
    <p:extLst>
      <p:ext uri="{BB962C8B-B14F-4D97-AF65-F5344CB8AC3E}">
        <p14:creationId xmlns:p14="http://schemas.microsoft.com/office/powerpoint/2010/main" val="287080278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c</a:t>
            </a:r>
            <a:r>
              <a:rPr lang="en-US" dirty="0"/>
              <a:t>) The four </a:t>
            </a:r>
            <a:r>
              <a:rPr lang="en-US" dirty="0" err="1"/>
              <a:t>dechiyos</a:t>
            </a:r>
            <a:r>
              <a:rPr lang="en-US" dirty="0"/>
              <a:t> – </a:t>
            </a:r>
            <a:r>
              <a:rPr lang="he-IL" dirty="0"/>
              <a:t>ג"ט ר"ד</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953242645"/>
              </p:ext>
            </p:extLst>
          </p:nvPr>
        </p:nvGraphicFramePr>
        <p:xfrm>
          <a:off x="753036" y="954972"/>
          <a:ext cx="7637928" cy="4028440"/>
        </p:xfrm>
        <a:graphic>
          <a:graphicData uri="http://schemas.openxmlformats.org/drawingml/2006/table">
            <a:tbl>
              <a:tblPr>
                <a:tableStyleId>{073A0DAA-6AF3-43AB-8588-CEC1D06C72B9}</a:tableStyleId>
              </a:tblPr>
              <a:tblGrid>
                <a:gridCol w="5531223">
                  <a:extLst>
                    <a:ext uri="{9D8B030D-6E8A-4147-A177-3AD203B41FA5}">
                      <a16:colId xmlns:a16="http://schemas.microsoft.com/office/drawing/2014/main" val="1323424614"/>
                    </a:ext>
                  </a:extLst>
                </a:gridCol>
                <a:gridCol w="2106705">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When you </a:t>
                      </a:r>
                      <a:r>
                        <a:rPr lang="en-US" sz="1800" baseline="0" dirty="0" smtClean="0">
                          <a:solidFill>
                            <a:schemeClr val="tx1"/>
                          </a:solidFill>
                        </a:rPr>
                        <a:t>do</a:t>
                      </a:r>
                      <a:r>
                        <a:rPr lang="en-US" sz="1800" dirty="0" smtClean="0">
                          <a:solidFill>
                            <a:schemeClr val="tx1"/>
                          </a:solidFill>
                        </a:rPr>
                        <a:t> the first two </a:t>
                      </a:r>
                      <a:r>
                        <a:rPr lang="en-US" sz="1800" dirty="0" err="1" smtClean="0">
                          <a:solidFill>
                            <a:schemeClr val="tx1"/>
                          </a:solidFill>
                        </a:rPr>
                        <a:t>dechiyos</a:t>
                      </a:r>
                      <a:r>
                        <a:rPr lang="en-US" sz="1800" dirty="0" smtClean="0">
                          <a:solidFill>
                            <a:schemeClr val="tx1"/>
                          </a:solidFill>
                        </a:rPr>
                        <a:t>, you </a:t>
                      </a:r>
                      <a:r>
                        <a:rPr lang="en-US" sz="1800" baseline="0" dirty="0" smtClean="0">
                          <a:solidFill>
                            <a:schemeClr val="tx1"/>
                          </a:solidFill>
                        </a:rPr>
                        <a:t>occasionally</a:t>
                      </a:r>
                      <a:r>
                        <a:rPr lang="en-US" sz="1800" dirty="0" smtClean="0">
                          <a:solidFill>
                            <a:schemeClr val="tx1"/>
                          </a:solidFill>
                        </a:rPr>
                        <a:t> find that the second one moved forward too far, so the year ends</a:t>
                      </a:r>
                      <a:r>
                        <a:rPr lang="en-US" sz="1800" baseline="0" dirty="0" smtClean="0">
                          <a:solidFill>
                            <a:schemeClr val="tx1"/>
                          </a:solidFill>
                        </a:rPr>
                        <a:t> up</a:t>
                      </a:r>
                      <a:r>
                        <a:rPr lang="en-US" sz="1800" dirty="0" smtClean="0">
                          <a:solidFill>
                            <a:schemeClr val="tx1"/>
                          </a:solidFill>
                        </a:rPr>
                        <a:t> one day longer even than a "</a:t>
                      </a:r>
                      <a:r>
                        <a:rPr lang="en-US" sz="1800" dirty="0" err="1" smtClean="0">
                          <a:solidFill>
                            <a:schemeClr val="tx1"/>
                          </a:solidFill>
                        </a:rPr>
                        <a:t>sheleimah</a:t>
                      </a:r>
                      <a:r>
                        <a:rPr lang="en-US" sz="1800" dirty="0" smtClean="0">
                          <a:solidFill>
                            <a:schemeClr val="tx1"/>
                          </a:solidFill>
                        </a:rPr>
                        <a:t>" – not allowed.</a:t>
                      </a:r>
                    </a:p>
                    <a:p>
                      <a:pPr marL="285750" indent="-285750">
                        <a:buFont typeface="Arial" panose="020B0604020202020204" pitchFamily="34" charset="0"/>
                        <a:buChar char="•"/>
                      </a:pPr>
                      <a:r>
                        <a:rPr lang="en-US" sz="1800" dirty="0" smtClean="0">
                          <a:solidFill>
                            <a:schemeClr val="tx1"/>
                          </a:solidFill>
                        </a:rPr>
                        <a:t>You fix it by moving the first RH forward as well.</a:t>
                      </a:r>
                    </a:p>
                    <a:p>
                      <a:pPr marL="285750" indent="-285750">
                        <a:buFont typeface="Arial" panose="020B0604020202020204" pitchFamily="34" charset="0"/>
                        <a:buChar char="•"/>
                      </a:pPr>
                      <a:r>
                        <a:rPr lang="en-US" sz="1800" dirty="0" smtClean="0">
                          <a:solidFill>
                            <a:schemeClr val="tx1"/>
                          </a:solidFill>
                        </a:rPr>
                        <a:t>This only turns out to happen in one case: a regular </a:t>
                      </a:r>
                      <a:r>
                        <a:rPr lang="he-IL" sz="1800" dirty="0" smtClean="0">
                          <a:solidFill>
                            <a:schemeClr val="tx1"/>
                          </a:solidFill>
                        </a:rPr>
                        <a:t>פשוטה</a:t>
                      </a:r>
                      <a:r>
                        <a:rPr lang="en-US" sz="1800" dirty="0" smtClean="0">
                          <a:solidFill>
                            <a:schemeClr val="tx1"/>
                          </a:solidFill>
                        </a:rPr>
                        <a:t> year, when the first RH falls on Tuesday, after 9 hours, 204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ג"ט ר"ד)</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But then it moves </a:t>
                      </a:r>
                      <a:r>
                        <a:rPr lang="en-US" sz="1800" i="1" dirty="0" smtClean="0">
                          <a:solidFill>
                            <a:schemeClr val="tx1"/>
                          </a:solidFill>
                        </a:rPr>
                        <a:t>two</a:t>
                      </a:r>
                      <a:r>
                        <a:rPr lang="en-US" sz="1800" dirty="0" smtClean="0">
                          <a:solidFill>
                            <a:schemeClr val="tx1"/>
                          </a:solidFill>
                        </a:rPr>
                        <a:t> days forward, as RH can't fall on Wednesday either (rule (2), </a:t>
                      </a:r>
                      <a:r>
                        <a:rPr lang="he-IL" sz="1800" dirty="0" smtClean="0">
                          <a:solidFill>
                            <a:schemeClr val="tx1"/>
                          </a:solidFill>
                        </a:rPr>
                        <a:t>לא אד"ו ראש</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second</a:t>
                      </a:r>
                      <a:r>
                        <a:rPr lang="en-US" sz="1800" i="0" baseline="0" dirty="0" smtClean="0">
                          <a:solidFill>
                            <a:schemeClr val="tx1"/>
                          </a:solidFill>
                        </a:rPr>
                        <a:t> RH, you’d need to see if </a:t>
                      </a:r>
                      <a:r>
                        <a:rPr lang="en-US" sz="1800" i="1" baseline="0" dirty="0" smtClean="0">
                          <a:solidFill>
                            <a:schemeClr val="tx1"/>
                          </a:solidFill>
                        </a:rPr>
                        <a:t>next year</a:t>
                      </a:r>
                      <a:r>
                        <a:rPr lang="en-US" sz="1800" i="0" baseline="0" dirty="0" smtClean="0">
                          <a:solidFill>
                            <a:schemeClr val="tx1"/>
                          </a:solidFill>
                        </a:rPr>
                        <a:t> is a </a:t>
                      </a:r>
                      <a:r>
                        <a:rPr lang="he-IL" sz="1800" i="0" baseline="0" dirty="0" smtClean="0">
                          <a:solidFill>
                            <a:schemeClr val="tx1"/>
                          </a:solidFill>
                        </a:rPr>
                        <a:t>פשוטה</a:t>
                      </a:r>
                      <a:r>
                        <a:rPr lang="en-US" sz="1800" i="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Not this year. It last happened in 5772.</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113600013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d</a:t>
            </a:r>
            <a:r>
              <a:rPr lang="en-US" dirty="0"/>
              <a:t>) The four </a:t>
            </a:r>
            <a:r>
              <a:rPr lang="en-US" dirty="0" err="1"/>
              <a:t>dechiyos</a:t>
            </a:r>
            <a:r>
              <a:rPr lang="en-US" dirty="0"/>
              <a:t> - </a:t>
            </a:r>
            <a:r>
              <a:rPr lang="he-IL" dirty="0"/>
              <a:t>בט"ו תקפ"ט</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10669260"/>
              </p:ext>
            </p:extLst>
          </p:nvPr>
        </p:nvGraphicFramePr>
        <p:xfrm>
          <a:off x="753036" y="946008"/>
          <a:ext cx="7637928" cy="4028440"/>
        </p:xfrm>
        <a:graphic>
          <a:graphicData uri="http://schemas.openxmlformats.org/drawingml/2006/table">
            <a:tbl>
              <a:tblPr>
                <a:tableStyleId>{073A0DAA-6AF3-43AB-8588-CEC1D06C72B9}</a:tableStyleId>
              </a:tblPr>
              <a:tblGrid>
                <a:gridCol w="5531223">
                  <a:extLst>
                    <a:ext uri="{9D8B030D-6E8A-4147-A177-3AD203B41FA5}">
                      <a16:colId xmlns:a16="http://schemas.microsoft.com/office/drawing/2014/main" val="1323424614"/>
                    </a:ext>
                  </a:extLst>
                </a:gridCol>
                <a:gridCol w="2106705">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In the reverse direction, you can sometimes find that the first RH moved forward too far, and the year is one day shorter even than a "</a:t>
                      </a:r>
                      <a:r>
                        <a:rPr lang="en-US" sz="1800" dirty="0" err="1" smtClean="0">
                          <a:solidFill>
                            <a:schemeClr val="tx1"/>
                          </a:solidFill>
                        </a:rPr>
                        <a:t>chaseirah</a:t>
                      </a:r>
                      <a:r>
                        <a:rPr lang="en-US" sz="1800" dirty="0" smtClean="0">
                          <a:solidFill>
                            <a:schemeClr val="tx1"/>
                          </a:solidFill>
                        </a:rPr>
                        <a:t>" - too short.</a:t>
                      </a:r>
                    </a:p>
                    <a:p>
                      <a:pPr marL="285750" indent="-285750">
                        <a:buFont typeface="Arial" panose="020B0604020202020204" pitchFamily="34" charset="0"/>
                        <a:buChar char="•"/>
                      </a:pPr>
                      <a:r>
                        <a:rPr lang="en-US" sz="1800" dirty="0" smtClean="0">
                          <a:solidFill>
                            <a:schemeClr val="tx1"/>
                          </a:solidFill>
                        </a:rPr>
                        <a:t>You fix it by moving the </a:t>
                      </a:r>
                      <a:r>
                        <a:rPr lang="en-US" sz="1800" i="1" dirty="0" smtClean="0">
                          <a:solidFill>
                            <a:schemeClr val="tx1"/>
                          </a:solidFill>
                        </a:rPr>
                        <a:t>second</a:t>
                      </a:r>
                      <a:r>
                        <a:rPr lang="en-US" sz="1800" dirty="0" smtClean="0">
                          <a:solidFill>
                            <a:schemeClr val="tx1"/>
                          </a:solidFill>
                        </a:rPr>
                        <a:t> RH forward one day as well.</a:t>
                      </a:r>
                    </a:p>
                    <a:p>
                      <a:pPr marL="285750" indent="-285750">
                        <a:buFont typeface="Arial" panose="020B0604020202020204" pitchFamily="34" charset="0"/>
                        <a:buChar char="•"/>
                      </a:pPr>
                      <a:r>
                        <a:rPr lang="en-US" sz="1800" dirty="0" smtClean="0">
                          <a:solidFill>
                            <a:schemeClr val="tx1"/>
                          </a:solidFill>
                        </a:rPr>
                        <a:t>It turns out this also only happens in one case: a leap year (</a:t>
                      </a:r>
                      <a:r>
                        <a:rPr lang="he-IL" sz="1800" dirty="0" smtClean="0">
                          <a:solidFill>
                            <a:schemeClr val="tx1"/>
                          </a:solidFill>
                        </a:rPr>
                        <a:t>מעוברת</a:t>
                      </a:r>
                      <a:r>
                        <a:rPr lang="en-US" sz="1800" dirty="0" smtClean="0">
                          <a:solidFill>
                            <a:schemeClr val="tx1"/>
                          </a:solidFill>
                        </a:rPr>
                        <a:t>), and only when the second RH falls on Monday, after 15 hours, 589 </a:t>
                      </a:r>
                      <a:r>
                        <a:rPr lang="en-US" sz="1800" dirty="0" err="1" smtClean="0">
                          <a:solidFill>
                            <a:schemeClr val="tx1"/>
                          </a:solidFill>
                        </a:rPr>
                        <a:t>chalakim</a:t>
                      </a:r>
                      <a:r>
                        <a:rPr lang="en-US" sz="1800" dirty="0" smtClean="0">
                          <a:solidFill>
                            <a:schemeClr val="tx1"/>
                          </a:solidFill>
                        </a:rPr>
                        <a:t> (therefore called </a:t>
                      </a:r>
                      <a:r>
                        <a:rPr lang="he-IL" sz="1800" dirty="0" smtClean="0">
                          <a:solidFill>
                            <a:schemeClr val="tx1"/>
                          </a:solidFill>
                        </a:rPr>
                        <a:t>בט"ו תקפ"ט</a:t>
                      </a:r>
                      <a:r>
                        <a:rPr lang="en-US" sz="1800" dirty="0" smtClean="0">
                          <a:solidFill>
                            <a:schemeClr val="tx1"/>
                          </a:solidFill>
                        </a:rPr>
                        <a:t>). It gets moved to Tuesday.</a:t>
                      </a:r>
                    </a:p>
                    <a:p>
                      <a:pPr marL="285750" indent="-285750">
                        <a:buFont typeface="Arial" panose="020B0604020202020204" pitchFamily="34" charset="0"/>
                        <a:buChar char="•"/>
                      </a:pPr>
                      <a:r>
                        <a:rPr lang="en-US" sz="1800" dirty="0" smtClean="0">
                          <a:solidFill>
                            <a:schemeClr val="tx1"/>
                          </a:solidFill>
                        </a:rPr>
                        <a:t>For the </a:t>
                      </a:r>
                      <a:r>
                        <a:rPr lang="en-US" sz="1800" i="1" dirty="0" smtClean="0">
                          <a:solidFill>
                            <a:schemeClr val="tx1"/>
                          </a:solidFill>
                        </a:rPr>
                        <a:t>first</a:t>
                      </a:r>
                      <a:r>
                        <a:rPr lang="en-US" sz="1800" dirty="0" smtClean="0">
                          <a:solidFill>
                            <a:schemeClr val="tx1"/>
                          </a:solidFill>
                        </a:rPr>
                        <a:t> RH, this would depend on </a:t>
                      </a:r>
                      <a:r>
                        <a:rPr lang="en-US" sz="1800" i="1" dirty="0" smtClean="0">
                          <a:solidFill>
                            <a:schemeClr val="tx1"/>
                          </a:solidFill>
                        </a:rPr>
                        <a:t>last year </a:t>
                      </a:r>
                      <a:r>
                        <a:rPr lang="en-US" sz="1800" i="0" dirty="0" smtClean="0">
                          <a:solidFill>
                            <a:schemeClr val="tx1"/>
                          </a:solidFill>
                        </a:rPr>
                        <a:t>being a leap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Not this year. It last happened RH 5766 (at the end of 5765).</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24953900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a:t>
            </a:r>
            <a:r>
              <a:rPr lang="en-US" dirty="0" smtClean="0"/>
              <a:t>) </a:t>
            </a:r>
            <a:r>
              <a:rPr lang="en-US" dirty="0"/>
              <a:t>The four </a:t>
            </a:r>
            <a:r>
              <a:rPr lang="en-US" dirty="0" err="1"/>
              <a:t>dechiyos</a:t>
            </a:r>
            <a:r>
              <a:rPr lang="en-US" dirty="0"/>
              <a:t>, cont.</a:t>
            </a:r>
          </a:p>
        </p:txBody>
      </p:sp>
      <p:graphicFrame>
        <p:nvGraphicFramePr>
          <p:cNvPr id="4" name="Table 3"/>
          <p:cNvGraphicFramePr>
            <a:graphicFrameLocks noGrp="1"/>
          </p:cNvGraphicFramePr>
          <p:nvPr>
            <p:extLst>
              <p:ext uri="{D42A27DB-BD31-4B8C-83A1-F6EECF244321}">
                <p14:modId xmlns:p14="http://schemas.microsoft.com/office/powerpoint/2010/main" val="611219270"/>
              </p:ext>
            </p:extLst>
          </p:nvPr>
        </p:nvGraphicFramePr>
        <p:xfrm>
          <a:off x="753036" y="1268737"/>
          <a:ext cx="7637928" cy="2108200"/>
        </p:xfrm>
        <a:graphic>
          <a:graphicData uri="http://schemas.openxmlformats.org/drawingml/2006/table">
            <a:tbl>
              <a:tblPr>
                <a:tableStyleId>{073A0DAA-6AF3-43AB-8588-CEC1D06C72B9}</a:tableStyleId>
              </a:tblPr>
              <a:tblGrid>
                <a:gridCol w="4132729">
                  <a:extLst>
                    <a:ext uri="{9D8B030D-6E8A-4147-A177-3AD203B41FA5}">
                      <a16:colId xmlns:a16="http://schemas.microsoft.com/office/drawing/2014/main" val="1323424614"/>
                    </a:ext>
                  </a:extLst>
                </a:gridCol>
                <a:gridCol w="3505199">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After applying these four rules, where applicable, we have the day of the week for Rosh</a:t>
                      </a:r>
                      <a:r>
                        <a:rPr lang="en-US" sz="1800" baseline="0" dirty="0" smtClean="0">
                          <a:solidFill>
                            <a:schemeClr val="tx1"/>
                          </a:solidFill>
                        </a:rPr>
                        <a:t> </a:t>
                      </a:r>
                      <a:r>
                        <a:rPr lang="en-US" sz="1800" dirty="0" smtClean="0">
                          <a:solidFill>
                            <a:schemeClr val="tx1"/>
                          </a:solidFill>
                        </a:rPr>
                        <a:t>Hashanah, both at the beginning and at the end of the year.</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This year is a leap year (</a:t>
                      </a:r>
                      <a:r>
                        <a:rPr lang="he-IL" sz="1800" dirty="0" smtClean="0">
                          <a:solidFill>
                            <a:schemeClr val="tx1"/>
                          </a:solidFill>
                        </a:rPr>
                        <a:t>מעוברת</a:t>
                      </a:r>
                      <a:r>
                        <a:rPr lang="en-US" sz="1800" dirty="0" smtClean="0">
                          <a:solidFill>
                            <a:schemeClr val="tx1"/>
                          </a:solidFill>
                        </a:rPr>
                        <a:t>). From above, both Rosh </a:t>
                      </a:r>
                      <a:r>
                        <a:rPr lang="en-US" sz="1800" dirty="0" err="1" smtClean="0">
                          <a:solidFill>
                            <a:schemeClr val="tx1"/>
                          </a:solidFill>
                        </a:rPr>
                        <a:t>Hashanos</a:t>
                      </a:r>
                      <a:r>
                        <a:rPr lang="en-US" sz="1800" dirty="0" smtClean="0">
                          <a:solidFill>
                            <a:schemeClr val="tx1"/>
                          </a:solidFill>
                        </a:rPr>
                        <a:t> this year ended up (starting)</a:t>
                      </a:r>
                      <a:r>
                        <a:rPr lang="en-US" sz="1800" baseline="0" dirty="0" smtClean="0">
                          <a:solidFill>
                            <a:schemeClr val="tx1"/>
                          </a:solidFill>
                        </a:rPr>
                        <a:t> </a:t>
                      </a:r>
                      <a:r>
                        <a:rPr lang="en-US" sz="1800" dirty="0" smtClean="0">
                          <a:solidFill>
                            <a:schemeClr val="tx1"/>
                          </a:solidFill>
                        </a:rPr>
                        <a:t>on Monday, so the</a:t>
                      </a:r>
                      <a:r>
                        <a:rPr lang="en-US" sz="1800" baseline="0" dirty="0" smtClean="0">
                          <a:solidFill>
                            <a:schemeClr val="tx1"/>
                          </a:solidFill>
                        </a:rPr>
                        <a:t> year</a:t>
                      </a:r>
                      <a:r>
                        <a:rPr lang="en-US" sz="1800" dirty="0" smtClean="0">
                          <a:solidFill>
                            <a:schemeClr val="tx1"/>
                          </a:solidFill>
                        </a:rPr>
                        <a:t> is </a:t>
                      </a:r>
                      <a:r>
                        <a:rPr lang="en-US" sz="1800" b="1" dirty="0" smtClean="0">
                          <a:solidFill>
                            <a:schemeClr val="tx1"/>
                          </a:solidFill>
                        </a:rPr>
                        <a:t>long</a:t>
                      </a:r>
                      <a:r>
                        <a:rPr lang="en-US" sz="1800" dirty="0" smtClean="0">
                          <a:solidFill>
                            <a:schemeClr val="tx1"/>
                          </a:solidFill>
                        </a:rPr>
                        <a:t> (</a:t>
                      </a:r>
                      <a:r>
                        <a:rPr lang="he-IL" sz="1800" b="1" dirty="0" smtClean="0">
                          <a:solidFill>
                            <a:schemeClr val="tx1"/>
                          </a:solidFill>
                        </a:rPr>
                        <a:t>שלימה</a:t>
                      </a:r>
                      <a:r>
                        <a:rPr lang="en-US" sz="1800" dirty="0" smtClean="0">
                          <a:solidFill>
                            <a:schemeClr val="tx1"/>
                          </a:solidFill>
                        </a:rPr>
                        <a:t>).</a:t>
                      </a: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56135333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 dirty="0" smtClean="0"/>
              <a:t>) </a:t>
            </a:r>
            <a:r>
              <a:rPr lang="en" dirty="0"/>
              <a:t>Days and months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rgbClr val="000000"/>
                </a:solidFill>
              </a:rPr>
              <a:t>Calculate </a:t>
            </a:r>
            <a:r>
              <a:rPr lang="en" dirty="0">
                <a:solidFill>
                  <a:srgbClr val="000000"/>
                </a:solidFill>
              </a:rPr>
              <a:t>the calendar for a </a:t>
            </a:r>
            <a:r>
              <a:rPr lang="en" dirty="0" smtClean="0">
                <a:solidFill>
                  <a:srgbClr val="000000"/>
                </a:solidFill>
              </a:rPr>
              <a:t>year.</a:t>
            </a:r>
            <a:endParaRPr dirty="0" smtClean="0">
              <a:solidFill>
                <a:srgbClr val="000000"/>
              </a:solidFill>
            </a:endParaRPr>
          </a:p>
          <a:p>
            <a:pPr marL="457200" lvl="0" indent="-342900" algn="l" rtl="0">
              <a:spcBef>
                <a:spcPts val="1600"/>
              </a:spcBef>
              <a:spcAft>
                <a:spcPts val="0"/>
              </a:spcAft>
              <a:buClr>
                <a:srgbClr val="000000"/>
              </a:buClr>
              <a:buSzPts val="1800"/>
              <a:buAutoNum type="arabicParenR"/>
            </a:pPr>
            <a:r>
              <a:rPr lang="en-US" dirty="0" smtClean="0">
                <a:solidFill>
                  <a:srgbClr val="000000"/>
                </a:solidFill>
              </a:rPr>
              <a:t>Introduction – how to calculate</a:t>
            </a:r>
            <a:endParaRPr dirty="0" smtClean="0">
              <a:solidFill>
                <a:srgbClr val="000000"/>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Peshuta or m’uberes?</a:t>
            </a:r>
          </a:p>
          <a:p>
            <a:pPr marL="457200" lvl="0" indent="-342900" algn="l" rtl="0">
              <a:spcBef>
                <a:spcPts val="0"/>
              </a:spcBef>
              <a:spcAft>
                <a:spcPts val="0"/>
              </a:spcAft>
              <a:buClr>
                <a:srgbClr val="000000"/>
              </a:buClr>
              <a:buSzPts val="1800"/>
              <a:buAutoNum type="arabicParenR"/>
            </a:pPr>
            <a:r>
              <a:rPr lang="en" dirty="0" smtClean="0">
                <a:solidFill>
                  <a:srgbClr val="000000"/>
                </a:solidFill>
              </a:rPr>
              <a:t>Find </a:t>
            </a:r>
            <a:r>
              <a:rPr lang="en" dirty="0">
                <a:solidFill>
                  <a:srgbClr val="000000"/>
                </a:solidFill>
              </a:rPr>
              <a:t>the molad</a:t>
            </a:r>
            <a:br>
              <a:rPr lang="en" dirty="0">
                <a:solidFill>
                  <a:srgbClr val="000000"/>
                </a:solidFill>
              </a:rPr>
            </a:br>
            <a:r>
              <a:rPr lang="en" dirty="0">
                <a:solidFill>
                  <a:srgbClr val="000000"/>
                </a:solidFill>
              </a:rPr>
              <a:t>- for Rosh Hashanah this year</a:t>
            </a:r>
            <a:br>
              <a:rPr lang="en" dirty="0">
                <a:solidFill>
                  <a:srgbClr val="000000"/>
                </a:solidFill>
              </a:rPr>
            </a:br>
            <a:r>
              <a:rPr lang="en" dirty="0">
                <a:solidFill>
                  <a:srgbClr val="000000"/>
                </a:solidFill>
              </a:rPr>
              <a:t>- and for next year</a:t>
            </a:r>
            <a:endParaRPr dirty="0">
              <a:solidFill>
                <a:srgbClr val="000000"/>
              </a:solidFill>
            </a:endParaRPr>
          </a:p>
          <a:p>
            <a:pPr marL="457200" lvl="0" indent="-342900" algn="l" rtl="0">
              <a:spcBef>
                <a:spcPts val="0"/>
              </a:spcBef>
              <a:spcAft>
                <a:spcPts val="0"/>
              </a:spcAft>
              <a:buClr>
                <a:srgbClr val="000000"/>
              </a:buClr>
              <a:buSzPts val="1800"/>
              <a:buAutoNum type="arabicParenR"/>
            </a:pPr>
            <a:r>
              <a:rPr lang="en-US" dirty="0" smtClean="0">
                <a:solidFill>
                  <a:srgbClr val="000000"/>
                </a:solidFill>
              </a:rPr>
              <a:t>Find Rosh Hashanah - t</a:t>
            </a:r>
            <a:r>
              <a:rPr lang="en" dirty="0" smtClean="0">
                <a:solidFill>
                  <a:srgbClr val="000000"/>
                </a:solidFill>
              </a:rPr>
              <a:t>he </a:t>
            </a:r>
            <a:r>
              <a:rPr lang="en" dirty="0">
                <a:solidFill>
                  <a:srgbClr val="000000"/>
                </a:solidFill>
              </a:rPr>
              <a:t>four dechiyos</a:t>
            </a:r>
            <a:endParaRPr dirty="0">
              <a:solidFill>
                <a:srgbClr val="000000"/>
              </a:solidFill>
            </a:endParaRPr>
          </a:p>
          <a:p>
            <a:pPr>
              <a:buClr>
                <a:srgbClr val="000000"/>
              </a:buClr>
              <a:buFont typeface="Arial"/>
              <a:buAutoNum type="arabicParenR"/>
            </a:pPr>
            <a:r>
              <a:rPr lang="en-US" dirty="0">
                <a:solidFill>
                  <a:schemeClr val="tx1"/>
                </a:solidFill>
              </a:rPr>
              <a:t>Establish the months</a:t>
            </a:r>
          </a:p>
        </p:txBody>
      </p:sp>
    </p:spTree>
    <p:extLst>
      <p:ext uri="{BB962C8B-B14F-4D97-AF65-F5344CB8AC3E}">
        <p14:creationId xmlns:p14="http://schemas.microsoft.com/office/powerpoint/2010/main" val="3080855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5" end="5"/>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a:t>
            </a:r>
            <a:endParaRPr lang="en-US" dirty="0"/>
          </a:p>
        </p:txBody>
      </p:sp>
      <p:sp>
        <p:nvSpPr>
          <p:cNvPr id="3" name="Text Placeholder 2"/>
          <p:cNvSpPr>
            <a:spLocks noGrp="1"/>
          </p:cNvSpPr>
          <p:nvPr>
            <p:ph type="body" idx="1"/>
          </p:nvPr>
        </p:nvSpPr>
        <p:spPr>
          <a:xfrm>
            <a:off x="311699" y="1152475"/>
            <a:ext cx="8204772" cy="3416400"/>
          </a:xfrm>
        </p:spPr>
        <p:txBody>
          <a:bodyPr/>
          <a:lstStyle/>
          <a:p>
            <a:pPr marL="114300" indent="0">
              <a:buNone/>
            </a:pPr>
            <a:r>
              <a:rPr lang="en-US" dirty="0">
                <a:solidFill>
                  <a:schemeClr val="tx1"/>
                </a:solidFill>
              </a:rPr>
              <a:t>Now we determine the length of each of the </a:t>
            </a:r>
            <a:r>
              <a:rPr lang="en-US" dirty="0" smtClean="0">
                <a:solidFill>
                  <a:schemeClr val="tx1"/>
                </a:solidFill>
              </a:rPr>
              <a:t>months.</a:t>
            </a:r>
          </a:p>
          <a:p>
            <a:r>
              <a:rPr lang="en-US" dirty="0" smtClean="0">
                <a:solidFill>
                  <a:schemeClr val="tx1"/>
                </a:solidFill>
              </a:rPr>
              <a:t>Months </a:t>
            </a:r>
            <a:r>
              <a:rPr lang="en-US" dirty="0">
                <a:solidFill>
                  <a:schemeClr val="tx1"/>
                </a:solidFill>
              </a:rPr>
              <a:t>can be either 29 </a:t>
            </a:r>
            <a:r>
              <a:rPr lang="en-US" dirty="0" smtClean="0">
                <a:solidFill>
                  <a:schemeClr val="tx1"/>
                </a:solidFill>
              </a:rPr>
              <a:t>days (</a:t>
            </a:r>
            <a:r>
              <a:rPr lang="he-IL" dirty="0" smtClean="0">
                <a:solidFill>
                  <a:schemeClr val="tx1"/>
                </a:solidFill>
              </a:rPr>
              <a:t>חסר</a:t>
            </a:r>
            <a:r>
              <a:rPr lang="en-US" dirty="0">
                <a:solidFill>
                  <a:schemeClr val="tx1"/>
                </a:solidFill>
              </a:rPr>
              <a:t>) with </a:t>
            </a:r>
            <a:r>
              <a:rPr lang="en-US" dirty="0" smtClean="0">
                <a:solidFill>
                  <a:schemeClr val="tx1"/>
                </a:solidFill>
              </a:rPr>
              <a:t>one day </a:t>
            </a:r>
            <a:r>
              <a:rPr lang="en-US" dirty="0">
                <a:solidFill>
                  <a:schemeClr val="tx1"/>
                </a:solidFill>
              </a:rPr>
              <a:t>of Rosh </a:t>
            </a:r>
            <a:r>
              <a:rPr lang="en-US" dirty="0" err="1">
                <a:solidFill>
                  <a:schemeClr val="tx1"/>
                </a:solidFill>
              </a:rPr>
              <a:t>Chodesh</a:t>
            </a:r>
            <a:r>
              <a:rPr lang="en-US" dirty="0">
                <a:solidFill>
                  <a:schemeClr val="tx1"/>
                </a:solidFill>
              </a:rPr>
              <a:t> at the </a:t>
            </a:r>
            <a:r>
              <a:rPr lang="en-US" dirty="0" smtClean="0">
                <a:solidFill>
                  <a:schemeClr val="tx1"/>
                </a:solidFill>
              </a:rPr>
              <a:t>end, </a:t>
            </a:r>
            <a:r>
              <a:rPr lang="en-US" dirty="0">
                <a:solidFill>
                  <a:schemeClr val="tx1"/>
                </a:solidFill>
              </a:rPr>
              <a:t>or 30 </a:t>
            </a:r>
            <a:r>
              <a:rPr lang="en-US" dirty="0" smtClean="0">
                <a:solidFill>
                  <a:schemeClr val="tx1"/>
                </a:solidFill>
              </a:rPr>
              <a:t>days (</a:t>
            </a:r>
            <a:r>
              <a:rPr lang="he-IL" dirty="0" smtClean="0">
                <a:solidFill>
                  <a:schemeClr val="tx1"/>
                </a:solidFill>
              </a:rPr>
              <a:t>מלא</a:t>
            </a:r>
            <a:r>
              <a:rPr lang="en-US" dirty="0">
                <a:solidFill>
                  <a:schemeClr val="tx1"/>
                </a:solidFill>
              </a:rPr>
              <a:t>), </a:t>
            </a:r>
            <a:r>
              <a:rPr lang="en-US" dirty="0" smtClean="0">
                <a:solidFill>
                  <a:schemeClr val="tx1"/>
                </a:solidFill>
              </a:rPr>
              <a:t>ending with two days </a:t>
            </a:r>
            <a:r>
              <a:rPr lang="en-US" dirty="0">
                <a:solidFill>
                  <a:schemeClr val="tx1"/>
                </a:solidFill>
              </a:rPr>
              <a:t>of Rosh </a:t>
            </a:r>
            <a:r>
              <a:rPr lang="en-US" dirty="0" err="1">
                <a:solidFill>
                  <a:schemeClr val="tx1"/>
                </a:solidFill>
              </a:rPr>
              <a:t>Chodesh</a:t>
            </a:r>
            <a:r>
              <a:rPr lang="en-US" dirty="0">
                <a:solidFill>
                  <a:schemeClr val="tx1"/>
                </a:solidFill>
              </a:rPr>
              <a:t>.</a:t>
            </a:r>
            <a:endParaRPr lang="en-US" dirty="0" smtClean="0">
              <a:solidFill>
                <a:schemeClr val="tx1"/>
              </a:solidFill>
            </a:endParaRPr>
          </a:p>
          <a:p>
            <a:pPr lvl="1">
              <a:lnSpc>
                <a:spcPct val="100000"/>
              </a:lnSpc>
              <a:spcBef>
                <a:spcPts val="0"/>
              </a:spcBef>
            </a:pPr>
            <a:r>
              <a:rPr lang="en-US" sz="1600" dirty="0" smtClean="0">
                <a:solidFill>
                  <a:schemeClr val="tx1"/>
                </a:solidFill>
              </a:rPr>
              <a:t>The </a:t>
            </a:r>
            <a:r>
              <a:rPr lang="en-US" sz="1600" dirty="0">
                <a:solidFill>
                  <a:schemeClr val="tx1"/>
                </a:solidFill>
              </a:rPr>
              <a:t>first day of Rosh </a:t>
            </a:r>
            <a:r>
              <a:rPr lang="en-US" sz="1600" dirty="0" err="1">
                <a:solidFill>
                  <a:schemeClr val="tx1"/>
                </a:solidFill>
              </a:rPr>
              <a:t>Chodesh</a:t>
            </a:r>
            <a:r>
              <a:rPr lang="en-US" sz="1600" dirty="0">
                <a:solidFill>
                  <a:schemeClr val="tx1"/>
                </a:solidFill>
              </a:rPr>
              <a:t>, if there </a:t>
            </a:r>
            <a:r>
              <a:rPr lang="en-US" sz="1600" dirty="0" smtClean="0">
                <a:solidFill>
                  <a:schemeClr val="tx1"/>
                </a:solidFill>
              </a:rPr>
              <a:t>are two, </a:t>
            </a:r>
            <a:r>
              <a:rPr lang="en-US" sz="1600" dirty="0">
                <a:solidFill>
                  <a:schemeClr val="tx1"/>
                </a:solidFill>
              </a:rPr>
              <a:t>is the </a:t>
            </a:r>
            <a:r>
              <a:rPr lang="en-US" sz="1600" dirty="0" smtClean="0">
                <a:solidFill>
                  <a:schemeClr val="tx1"/>
                </a:solidFill>
              </a:rPr>
              <a:t>30th day of </a:t>
            </a:r>
            <a:r>
              <a:rPr lang="en-US" sz="1600" dirty="0">
                <a:solidFill>
                  <a:schemeClr val="tx1"/>
                </a:solidFill>
              </a:rPr>
              <a:t>the </a:t>
            </a:r>
            <a:r>
              <a:rPr lang="en-US" sz="1600" dirty="0" smtClean="0">
                <a:solidFill>
                  <a:schemeClr val="tx1"/>
                </a:solidFill>
              </a:rPr>
              <a:t>previous month. The </a:t>
            </a:r>
            <a:r>
              <a:rPr lang="en-US" sz="1600" i="1" dirty="0" smtClean="0">
                <a:solidFill>
                  <a:schemeClr val="tx1"/>
                </a:solidFill>
              </a:rPr>
              <a:t>last</a:t>
            </a:r>
            <a:r>
              <a:rPr lang="en-US" sz="1600" dirty="0" smtClean="0">
                <a:solidFill>
                  <a:schemeClr val="tx1"/>
                </a:solidFill>
              </a:rPr>
              <a:t> </a:t>
            </a:r>
            <a:r>
              <a:rPr lang="en-US" sz="1600" dirty="0">
                <a:solidFill>
                  <a:schemeClr val="tx1"/>
                </a:solidFill>
              </a:rPr>
              <a:t>day </a:t>
            </a:r>
            <a:r>
              <a:rPr lang="en-US" sz="1600" dirty="0" smtClean="0">
                <a:solidFill>
                  <a:schemeClr val="tx1"/>
                </a:solidFill>
              </a:rPr>
              <a:t>of Rosh </a:t>
            </a:r>
            <a:r>
              <a:rPr lang="en-US" sz="1600" dirty="0" err="1" smtClean="0">
                <a:solidFill>
                  <a:schemeClr val="tx1"/>
                </a:solidFill>
              </a:rPr>
              <a:t>Chodesh</a:t>
            </a:r>
            <a:r>
              <a:rPr lang="en-US" sz="1600" dirty="0" smtClean="0">
                <a:solidFill>
                  <a:schemeClr val="tx1"/>
                </a:solidFill>
              </a:rPr>
              <a:t> is always the </a:t>
            </a:r>
            <a:r>
              <a:rPr lang="en-US" sz="1600" dirty="0">
                <a:solidFill>
                  <a:schemeClr val="tx1"/>
                </a:solidFill>
              </a:rPr>
              <a:t>1st of the next </a:t>
            </a:r>
            <a:r>
              <a:rPr lang="en-US" sz="1600" dirty="0" smtClean="0">
                <a:solidFill>
                  <a:schemeClr val="tx1"/>
                </a:solidFill>
              </a:rPr>
              <a:t>month.</a:t>
            </a:r>
            <a:endParaRPr lang="en-US" dirty="0" smtClean="0">
              <a:solidFill>
                <a:schemeClr val="tx1"/>
              </a:solidFill>
            </a:endParaRPr>
          </a:p>
          <a:p>
            <a:r>
              <a:rPr lang="en-US" dirty="0" smtClean="0">
                <a:solidFill>
                  <a:schemeClr val="tx1"/>
                </a:solidFill>
              </a:rPr>
              <a:t>They must combine to form the right length year: as we saw, 353, 354, or 355 for a regular year, 383, 384, or 385 for a leap year.</a:t>
            </a:r>
          </a:p>
          <a:p>
            <a:r>
              <a:rPr lang="en-US" dirty="0" smtClean="0">
                <a:solidFill>
                  <a:schemeClr val="tx1"/>
                </a:solidFill>
              </a:rPr>
              <a:t>Most </a:t>
            </a:r>
            <a:r>
              <a:rPr lang="en-US" dirty="0">
                <a:solidFill>
                  <a:schemeClr val="tx1"/>
                </a:solidFill>
              </a:rPr>
              <a:t>months have a specific length, alternating</a:t>
            </a:r>
            <a:r>
              <a:rPr lang="en-US" dirty="0" smtClean="0">
                <a:solidFill>
                  <a:schemeClr val="tx1"/>
                </a:solidFill>
              </a:rPr>
              <a:t>:</a:t>
            </a:r>
          </a:p>
          <a:p>
            <a:pPr lvl="1">
              <a:lnSpc>
                <a:spcPct val="100000"/>
              </a:lnSpc>
              <a:spcBef>
                <a:spcPts val="0"/>
              </a:spcBef>
            </a:pPr>
            <a:r>
              <a:rPr lang="en-US" sz="1600" dirty="0" err="1">
                <a:solidFill>
                  <a:schemeClr val="tx1"/>
                </a:solidFill>
              </a:rPr>
              <a:t>Tishrei</a:t>
            </a:r>
            <a:r>
              <a:rPr lang="en-US" sz="1600" dirty="0">
                <a:solidFill>
                  <a:schemeClr val="tx1"/>
                </a:solidFill>
              </a:rPr>
              <a:t> 30, </a:t>
            </a:r>
            <a:r>
              <a:rPr lang="en-US" sz="1600" dirty="0" err="1">
                <a:solidFill>
                  <a:schemeClr val="tx1"/>
                </a:solidFill>
              </a:rPr>
              <a:t>Teves</a:t>
            </a:r>
            <a:r>
              <a:rPr lang="en-US" sz="1600" dirty="0">
                <a:solidFill>
                  <a:schemeClr val="tx1"/>
                </a:solidFill>
              </a:rPr>
              <a:t> 29, </a:t>
            </a:r>
            <a:r>
              <a:rPr lang="en-US" sz="1600" dirty="0" err="1">
                <a:solidFill>
                  <a:schemeClr val="tx1"/>
                </a:solidFill>
              </a:rPr>
              <a:t>Shvat</a:t>
            </a:r>
            <a:r>
              <a:rPr lang="en-US" sz="1600" dirty="0">
                <a:solidFill>
                  <a:schemeClr val="tx1"/>
                </a:solidFill>
              </a:rPr>
              <a:t> 30, Adar 29, Nisan 30, Iyar 29, Sivan 30, Tammuz 29, Av 30, Elul </a:t>
            </a:r>
            <a:r>
              <a:rPr lang="en-US" sz="1600" dirty="0" smtClean="0">
                <a:solidFill>
                  <a:schemeClr val="tx1"/>
                </a:solidFill>
              </a:rPr>
              <a:t>29 – always.</a:t>
            </a:r>
          </a:p>
          <a:p>
            <a:r>
              <a:rPr lang="en-US" dirty="0">
                <a:solidFill>
                  <a:schemeClr val="tx1"/>
                </a:solidFill>
              </a:rPr>
              <a:t>In a leap year, Adar I is added with 30 days and Adar II has 29.</a:t>
            </a:r>
          </a:p>
          <a:p>
            <a:pPr marL="596900" lvl="1" indent="0">
              <a:buNone/>
            </a:pPr>
            <a:endParaRPr lang="en-US" sz="1600" dirty="0" smtClean="0">
              <a:solidFill>
                <a:schemeClr val="tx1"/>
              </a:solidFill>
            </a:endParaRPr>
          </a:p>
        </p:txBody>
      </p:sp>
    </p:spTree>
    <p:extLst>
      <p:ext uri="{BB962C8B-B14F-4D97-AF65-F5344CB8AC3E}">
        <p14:creationId xmlns:p14="http://schemas.microsoft.com/office/powerpoint/2010/main" val="25106591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For most of our history, the solution was to adjust both of them by hand:</a:t>
            </a:r>
          </a:p>
          <a:p>
            <a:r>
              <a:rPr lang="en-US" dirty="0" smtClean="0">
                <a:solidFill>
                  <a:schemeClr val="tx1"/>
                </a:solidFill>
              </a:rPr>
              <a:t>Witnesses came to the Sanhedrin to establish the new month. Each month would be either 29 or 30 days long, whenever the new moon was sighted.</a:t>
            </a:r>
            <a:br>
              <a:rPr lang="en-US" dirty="0" smtClean="0">
                <a:solidFill>
                  <a:schemeClr val="tx1"/>
                </a:solidFill>
              </a:rPr>
            </a:br>
            <a:r>
              <a:rPr lang="en-US" dirty="0" smtClean="0">
                <a:solidFill>
                  <a:schemeClr val="tx1"/>
                </a:solidFill>
              </a:rPr>
              <a:t>A lunar month is about 29 and a half days, so they added an extra day about half the time.</a:t>
            </a:r>
          </a:p>
          <a:p>
            <a:r>
              <a:rPr lang="en-US" dirty="0" smtClean="0">
                <a:solidFill>
                  <a:schemeClr val="tx1"/>
                </a:solidFill>
              </a:rPr>
              <a:t>The Sanhedrin also decided each year whether to add Adar II, a thirteenth month, depending on whether it seemed spring would arrive before Pesach.</a:t>
            </a:r>
            <a:br>
              <a:rPr lang="en-US" dirty="0" smtClean="0">
                <a:solidFill>
                  <a:schemeClr val="tx1"/>
                </a:solidFill>
              </a:rPr>
            </a:br>
            <a:r>
              <a:rPr lang="en-US" dirty="0" smtClean="0">
                <a:solidFill>
                  <a:schemeClr val="tx1"/>
                </a:solidFill>
              </a:rPr>
              <a:t>A solar </a:t>
            </a:r>
            <a:r>
              <a:rPr lang="en-US" dirty="0">
                <a:solidFill>
                  <a:schemeClr val="tx1"/>
                </a:solidFill>
              </a:rPr>
              <a:t>year is </a:t>
            </a:r>
            <a:r>
              <a:rPr lang="en-US" dirty="0" smtClean="0">
                <a:solidFill>
                  <a:schemeClr val="tx1"/>
                </a:solidFill>
              </a:rPr>
              <a:t>about a </a:t>
            </a:r>
            <a:r>
              <a:rPr lang="en-US" dirty="0">
                <a:solidFill>
                  <a:schemeClr val="tx1"/>
                </a:solidFill>
              </a:rPr>
              <a:t>third of </a:t>
            </a:r>
            <a:r>
              <a:rPr lang="en-US" dirty="0" smtClean="0">
                <a:solidFill>
                  <a:schemeClr val="tx1"/>
                </a:solidFill>
              </a:rPr>
              <a:t>a month </a:t>
            </a:r>
            <a:r>
              <a:rPr lang="en-US" dirty="0">
                <a:solidFill>
                  <a:schemeClr val="tx1"/>
                </a:solidFill>
              </a:rPr>
              <a:t>(about 11 days longer) longer than twelve </a:t>
            </a:r>
            <a:r>
              <a:rPr lang="en-US" dirty="0" smtClean="0">
                <a:solidFill>
                  <a:schemeClr val="tx1"/>
                </a:solidFill>
              </a:rPr>
              <a:t>lunar months, so they needed to do that every few years.</a:t>
            </a:r>
            <a:endParaRPr lang="en-US" dirty="0">
              <a:solidFill>
                <a:schemeClr val="tx1"/>
              </a:solidFill>
            </a:endParaRPr>
          </a:p>
        </p:txBody>
      </p:sp>
    </p:spTree>
    <p:extLst>
      <p:ext uri="{BB962C8B-B14F-4D97-AF65-F5344CB8AC3E}">
        <p14:creationId xmlns:p14="http://schemas.microsoft.com/office/powerpoint/2010/main" val="282658674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a:t>
            </a:r>
            <a:r>
              <a:rPr lang="en-US" dirty="0"/>
              <a:t>Establish the months, cont.</a:t>
            </a:r>
          </a:p>
        </p:txBody>
      </p:sp>
      <p:graphicFrame>
        <p:nvGraphicFramePr>
          <p:cNvPr id="4" name="Table 3"/>
          <p:cNvGraphicFramePr>
            <a:graphicFrameLocks noGrp="1"/>
          </p:cNvGraphicFramePr>
          <p:nvPr>
            <p:extLst>
              <p:ext uri="{D42A27DB-BD31-4B8C-83A1-F6EECF244321}">
                <p14:modId xmlns:p14="http://schemas.microsoft.com/office/powerpoint/2010/main" val="3702368194"/>
              </p:ext>
            </p:extLst>
          </p:nvPr>
        </p:nvGraphicFramePr>
        <p:xfrm>
          <a:off x="753036" y="1268737"/>
          <a:ext cx="7637928" cy="3479800"/>
        </p:xfrm>
        <a:graphic>
          <a:graphicData uri="http://schemas.openxmlformats.org/drawingml/2006/table">
            <a:tbl>
              <a:tblPr>
                <a:tableStyleId>{073A0DAA-6AF3-43AB-8588-CEC1D06C72B9}</a:tableStyleId>
              </a:tblPr>
              <a:tblGrid>
                <a:gridCol w="4715435">
                  <a:extLst>
                    <a:ext uri="{9D8B030D-6E8A-4147-A177-3AD203B41FA5}">
                      <a16:colId xmlns:a16="http://schemas.microsoft.com/office/drawing/2014/main" val="1323424614"/>
                    </a:ext>
                  </a:extLst>
                </a:gridCol>
                <a:gridCol w="2922493">
                  <a:extLst>
                    <a:ext uri="{9D8B030D-6E8A-4147-A177-3AD203B41FA5}">
                      <a16:colId xmlns:a16="http://schemas.microsoft.com/office/drawing/2014/main" val="2779719984"/>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months, Cheshvan and Kislev, can vary: either 29 or 30 days.</a:t>
                      </a:r>
                      <a:br>
                        <a:rPr lang="en-US" sz="1800" dirty="0" smtClean="0">
                          <a:solidFill>
                            <a:schemeClr val="tx1"/>
                          </a:solidFill>
                        </a:rPr>
                      </a:br>
                      <a:r>
                        <a:rPr lang="en-US" sz="1800" dirty="0" smtClean="0">
                          <a:solidFill>
                            <a:schemeClr val="tx1"/>
                          </a:solidFill>
                        </a:rPr>
                        <a:t>That's why there’s a three-day range for the length of the year.</a:t>
                      </a:r>
                      <a:br>
                        <a:rPr lang="en-US" sz="1800" dirty="0" smtClean="0">
                          <a:solidFill>
                            <a:schemeClr val="tx1"/>
                          </a:solidFill>
                        </a:rPr>
                      </a:br>
                      <a:r>
                        <a:rPr lang="en-US" sz="1800" dirty="0" smtClean="0">
                          <a:solidFill>
                            <a:schemeClr val="tx1"/>
                          </a:solidFill>
                        </a:rPr>
                        <a:t>In a </a:t>
                      </a:r>
                      <a:r>
                        <a:rPr lang="en-US" sz="1800" dirty="0" err="1" smtClean="0">
                          <a:solidFill>
                            <a:schemeClr val="tx1"/>
                          </a:solidFill>
                        </a:rPr>
                        <a:t>chaseirah</a:t>
                      </a:r>
                      <a:r>
                        <a:rPr lang="en-US" sz="1800" dirty="0" smtClean="0">
                          <a:solidFill>
                            <a:schemeClr val="tx1"/>
                          </a:solidFill>
                        </a:rPr>
                        <a:t> both Cheshvan and Kislev are 29. In a </a:t>
                      </a:r>
                      <a:r>
                        <a:rPr lang="en-US" sz="1800" dirty="0" err="1" smtClean="0">
                          <a:solidFill>
                            <a:schemeClr val="tx1"/>
                          </a:solidFill>
                        </a:rPr>
                        <a:t>k'sidrah</a:t>
                      </a:r>
                      <a:r>
                        <a:rPr lang="en-US" sz="1800" dirty="0" smtClean="0">
                          <a:solidFill>
                            <a:schemeClr val="tx1"/>
                          </a:solidFill>
                        </a:rPr>
                        <a:t> Cheshvan is 29 and Kislev 30. In a </a:t>
                      </a:r>
                      <a:r>
                        <a:rPr lang="en-US" sz="1800" dirty="0" err="1" smtClean="0">
                          <a:solidFill>
                            <a:schemeClr val="tx1"/>
                          </a:solidFill>
                        </a:rPr>
                        <a:t>sheleimah</a:t>
                      </a:r>
                      <a:r>
                        <a:rPr lang="en-US" sz="1800" dirty="0" smtClean="0">
                          <a:solidFill>
                            <a:schemeClr val="tx1"/>
                          </a:solidFill>
                        </a:rPr>
                        <a:t> both are 30.</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All we need to know is</a:t>
                      </a:r>
                      <a:r>
                        <a:rPr lang="en-US" sz="1800" baseline="0" dirty="0" smtClean="0">
                          <a:solidFill>
                            <a:schemeClr val="tx1"/>
                          </a:solidFill>
                        </a:rPr>
                        <a:t> (a) </a:t>
                      </a:r>
                      <a:r>
                        <a:rPr lang="en-US" sz="1800" dirty="0" smtClean="0">
                          <a:solidFill>
                            <a:schemeClr val="tx1"/>
                          </a:solidFill>
                        </a:rPr>
                        <a:t>if it's a leap year, and (b) if it’s </a:t>
                      </a:r>
                      <a:r>
                        <a:rPr lang="en-US" sz="1800" dirty="0" err="1" smtClean="0">
                          <a:solidFill>
                            <a:schemeClr val="tx1"/>
                          </a:solidFill>
                        </a:rPr>
                        <a:t>chaseirah</a:t>
                      </a:r>
                      <a:r>
                        <a:rPr lang="en-US" sz="1800" dirty="0" smtClean="0">
                          <a:solidFill>
                            <a:schemeClr val="tx1"/>
                          </a:solidFill>
                        </a:rPr>
                        <a:t>, </a:t>
                      </a:r>
                      <a:r>
                        <a:rPr lang="en-US" sz="1800" dirty="0" err="1" smtClean="0">
                          <a:solidFill>
                            <a:schemeClr val="tx1"/>
                          </a:solidFill>
                        </a:rPr>
                        <a:t>k'sidrah</a:t>
                      </a:r>
                      <a:r>
                        <a:rPr lang="en-US" sz="1800" dirty="0" smtClean="0">
                          <a:solidFill>
                            <a:schemeClr val="tx1"/>
                          </a:solidFill>
                        </a:rPr>
                        <a:t>, or </a:t>
                      </a:r>
                      <a:r>
                        <a:rPr lang="en-US" sz="1800" dirty="0" err="1" smtClean="0">
                          <a:solidFill>
                            <a:schemeClr val="tx1"/>
                          </a:solidFill>
                        </a:rPr>
                        <a:t>sheleimah</a:t>
                      </a:r>
                      <a:r>
                        <a:rPr lang="en-US" sz="1800" dirty="0" smtClean="0">
                          <a:solidFill>
                            <a:schemeClr val="tx1"/>
                          </a:solidFill>
                        </a:rPr>
                        <a:t>. With that we can establish all the months.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a:t>
                      </a:r>
                      <a:r>
                        <a:rPr lang="en-US" sz="1800" b="1" dirty="0" smtClean="0"/>
                        <a:t>leap year </a:t>
                      </a:r>
                      <a:r>
                        <a:rPr lang="en-US" sz="1800" dirty="0" smtClean="0"/>
                        <a:t>and a </a:t>
                      </a:r>
                      <a:r>
                        <a:rPr lang="en-US" sz="1800" b="1" dirty="0" err="1" smtClean="0"/>
                        <a:t>sheleimah</a:t>
                      </a:r>
                      <a:r>
                        <a:rPr lang="en-US" sz="1800" dirty="0" smtClean="0"/>
                        <a:t>.</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So the sequence this year is </a:t>
                      </a:r>
                      <a:r>
                        <a:rPr lang="en-US" sz="1800" dirty="0" err="1" smtClean="0"/>
                        <a:t>Tishrei</a:t>
                      </a:r>
                      <a:r>
                        <a:rPr lang="en-US" sz="1800" dirty="0" smtClean="0"/>
                        <a:t> 30, Cheshvan </a:t>
                      </a:r>
                      <a:r>
                        <a:rPr lang="en-US" sz="1800" b="1" dirty="0" smtClean="0"/>
                        <a:t>30</a:t>
                      </a:r>
                      <a:r>
                        <a:rPr lang="en-US" sz="1800" dirty="0" smtClean="0"/>
                        <a:t>, Kislev </a:t>
                      </a:r>
                      <a:r>
                        <a:rPr lang="en-US" sz="1800" b="1" dirty="0" smtClean="0"/>
                        <a:t>30</a:t>
                      </a:r>
                      <a:r>
                        <a:rPr lang="en-US" sz="1800" dirty="0" smtClean="0"/>
                        <a:t>, </a:t>
                      </a:r>
                      <a:r>
                        <a:rPr lang="en-US" sz="1800" dirty="0" err="1" smtClean="0"/>
                        <a:t>Teves</a:t>
                      </a:r>
                      <a:r>
                        <a:rPr lang="en-US" sz="1800" dirty="0" smtClean="0"/>
                        <a:t> 29, </a:t>
                      </a:r>
                      <a:r>
                        <a:rPr lang="en-US" sz="1800" dirty="0" err="1" smtClean="0"/>
                        <a:t>Shvat</a:t>
                      </a:r>
                      <a:r>
                        <a:rPr lang="en-US" sz="1800" dirty="0" smtClean="0"/>
                        <a:t> 30, Adar I </a:t>
                      </a:r>
                      <a:r>
                        <a:rPr lang="en-US" sz="1800" b="1" dirty="0" smtClean="0"/>
                        <a:t>30</a:t>
                      </a:r>
                      <a:r>
                        <a:rPr lang="en-US" sz="1800" dirty="0" smtClean="0"/>
                        <a:t>, Adar II </a:t>
                      </a:r>
                      <a:r>
                        <a:rPr lang="en-US" sz="1800" b="1" i="0" dirty="0" smtClean="0"/>
                        <a:t>29</a:t>
                      </a:r>
                      <a:r>
                        <a:rPr lang="en-US" sz="1800" dirty="0" smtClean="0"/>
                        <a:t>, Nisan 30, Iyar 29, Sivan 30, Tammuz 29, Av 30, Elul 29. Total days: 385</a:t>
                      </a:r>
                      <a:endParaRPr lang="en-US" sz="1800" b="1"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bl>
          </a:graphicData>
        </a:graphic>
      </p:graphicFrame>
    </p:spTree>
    <p:extLst>
      <p:ext uri="{BB962C8B-B14F-4D97-AF65-F5344CB8AC3E}">
        <p14:creationId xmlns:p14="http://schemas.microsoft.com/office/powerpoint/2010/main" val="361809634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We’ve seen that only three things vary in the calendar (aside from which day </a:t>
            </a:r>
            <a:r>
              <a:rPr lang="en-US" smtClean="0">
                <a:solidFill>
                  <a:schemeClr val="tx1"/>
                </a:solidFill>
              </a:rPr>
              <a:t>you start): </a:t>
            </a:r>
            <a:r>
              <a:rPr lang="en-US" dirty="0" smtClean="0">
                <a:solidFill>
                  <a:schemeClr val="tx1"/>
                </a:solidFill>
              </a:rPr>
              <a:t>Cheshvan, Kislev, and whether there’s a second Adar.</a:t>
            </a:r>
          </a:p>
          <a:p>
            <a:r>
              <a:rPr lang="en-US" dirty="0" smtClean="0">
                <a:solidFill>
                  <a:schemeClr val="tx1"/>
                </a:solidFill>
              </a:rPr>
              <a:t>What that means: The entire calendar from the last Adar onward is always the same.</a:t>
            </a:r>
            <a:r>
              <a:rPr lang="en-US" dirty="0">
                <a:solidFill>
                  <a:schemeClr val="tx1"/>
                </a:solidFill>
              </a:rPr>
              <a:t/>
            </a:r>
            <a:br>
              <a:rPr lang="en-US" dirty="0">
                <a:solidFill>
                  <a:schemeClr val="tx1"/>
                </a:solidFill>
              </a:rPr>
            </a:br>
            <a:r>
              <a:rPr lang="en-US" dirty="0" smtClean="0">
                <a:solidFill>
                  <a:schemeClr val="tx1"/>
                </a:solidFill>
              </a:rPr>
              <a:t>From Adar II and Purim, Nisan and Pesach, all the way through the next Rosh Hashanah (really through Cheshvan) is an identical span for all calendars (just shifted by the day it starts).</a:t>
            </a:r>
            <a:endParaRPr lang="en-US" dirty="0">
              <a:solidFill>
                <a:schemeClr val="tx1"/>
              </a:solidFill>
            </a:endParaRPr>
          </a:p>
          <a:p>
            <a:r>
              <a:rPr lang="en-US" dirty="0" smtClean="0">
                <a:solidFill>
                  <a:schemeClr val="tx1"/>
                </a:solidFill>
              </a:rPr>
              <a:t>The result: If you know the day of the week for any one of those days, you know all the rest.</a:t>
            </a:r>
            <a:endParaRPr lang="en-US" dirty="0">
              <a:solidFill>
                <a:schemeClr val="tx1"/>
              </a:solidFill>
            </a:endParaRPr>
          </a:p>
        </p:txBody>
      </p:sp>
    </p:spTree>
    <p:extLst>
      <p:ext uri="{BB962C8B-B14F-4D97-AF65-F5344CB8AC3E}">
        <p14:creationId xmlns:p14="http://schemas.microsoft.com/office/powerpoint/2010/main" val="404150375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Establish the months, cont.</a:t>
            </a:r>
            <a:endParaRPr lang="en-US" dirty="0"/>
          </a:p>
        </p:txBody>
      </p:sp>
      <p:sp>
        <p:nvSpPr>
          <p:cNvPr id="3" name="Text Placeholder 2"/>
          <p:cNvSpPr>
            <a:spLocks noGrp="1"/>
          </p:cNvSpPr>
          <p:nvPr>
            <p:ph type="body" idx="1"/>
          </p:nvPr>
        </p:nvSpPr>
        <p:spPr>
          <a:xfrm>
            <a:off x="311699" y="1152475"/>
            <a:ext cx="8285454" cy="3416400"/>
          </a:xfrm>
        </p:spPr>
        <p:txBody>
          <a:bodyPr/>
          <a:lstStyle/>
          <a:p>
            <a:r>
              <a:rPr lang="en-US" dirty="0" smtClean="0">
                <a:solidFill>
                  <a:schemeClr val="tx1"/>
                </a:solidFill>
              </a:rPr>
              <a:t>“If you know the day of the week for any one of those days, you know all the rest.”</a:t>
            </a:r>
          </a:p>
          <a:p>
            <a:r>
              <a:rPr lang="en-US" dirty="0" smtClean="0">
                <a:solidFill>
                  <a:schemeClr val="tx1"/>
                </a:solidFill>
              </a:rPr>
              <a:t>See Tur Orach Chaim 428 for a mnemonic using this (“</a:t>
            </a:r>
            <a:r>
              <a:rPr lang="he-IL" dirty="0" smtClean="0">
                <a:solidFill>
                  <a:schemeClr val="tx1"/>
                </a:solidFill>
              </a:rPr>
              <a:t>את-בש</a:t>
            </a:r>
            <a:r>
              <a:rPr lang="en-US"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1st day of Pesach (</a:t>
            </a:r>
            <a:r>
              <a:rPr lang="he-IL" sz="1800" dirty="0" smtClean="0">
                <a:solidFill>
                  <a:schemeClr val="tx1"/>
                </a:solidFill>
              </a:rPr>
              <a:t>א</a:t>
            </a:r>
            <a:r>
              <a:rPr lang="en-US" sz="1800" dirty="0" smtClean="0">
                <a:solidFill>
                  <a:schemeClr val="tx1"/>
                </a:solidFill>
              </a:rPr>
              <a:t>) same day as Tisha B’Av (</a:t>
            </a:r>
            <a:r>
              <a:rPr lang="he-IL" sz="1800" dirty="0" smtClean="0">
                <a:solidFill>
                  <a:schemeClr val="tx1"/>
                </a:solidFill>
              </a:rPr>
              <a:t>ת</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2nd day of Pesach (</a:t>
            </a:r>
            <a:r>
              <a:rPr lang="he-IL" sz="1800" dirty="0" smtClean="0">
                <a:solidFill>
                  <a:schemeClr val="tx1"/>
                </a:solidFill>
              </a:rPr>
              <a:t>ב</a:t>
            </a:r>
            <a:r>
              <a:rPr lang="en-US" sz="1800" dirty="0" smtClean="0">
                <a:solidFill>
                  <a:schemeClr val="tx1"/>
                </a:solidFill>
              </a:rPr>
              <a:t>) same day as Shavuos (</a:t>
            </a:r>
            <a:r>
              <a:rPr lang="he-IL" sz="1800" dirty="0" smtClean="0">
                <a:solidFill>
                  <a:schemeClr val="tx1"/>
                </a:solidFill>
              </a:rPr>
              <a:t>ש</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3rd day of Pesach (</a:t>
            </a:r>
            <a:r>
              <a:rPr lang="he-IL" sz="1800" dirty="0" smtClean="0">
                <a:solidFill>
                  <a:schemeClr val="tx1"/>
                </a:solidFill>
              </a:rPr>
              <a:t>ג</a:t>
            </a:r>
            <a:r>
              <a:rPr lang="en-US" sz="1800" dirty="0" smtClean="0">
                <a:solidFill>
                  <a:schemeClr val="tx1"/>
                </a:solidFill>
              </a:rPr>
              <a:t>) same day as Rosh Hashanah (</a:t>
            </a:r>
            <a:r>
              <a:rPr lang="he-IL" sz="1800" dirty="0" smtClean="0">
                <a:solidFill>
                  <a:schemeClr val="tx1"/>
                </a:solidFill>
              </a:rPr>
              <a:t>ר</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4th day of Pesach (</a:t>
            </a:r>
            <a:r>
              <a:rPr lang="he-IL" sz="1800" dirty="0" smtClean="0">
                <a:solidFill>
                  <a:schemeClr val="tx1"/>
                </a:solidFill>
              </a:rPr>
              <a:t>ד</a:t>
            </a:r>
            <a:r>
              <a:rPr lang="en-US" sz="1800" dirty="0" smtClean="0">
                <a:solidFill>
                  <a:schemeClr val="tx1"/>
                </a:solidFill>
              </a:rPr>
              <a:t>) same day as Krias HaTorah (Simchas Torah) (</a:t>
            </a:r>
            <a:r>
              <a:rPr lang="he-IL" sz="1800" dirty="0" smtClean="0">
                <a:solidFill>
                  <a:schemeClr val="tx1"/>
                </a:solidFill>
              </a:rPr>
              <a:t>ק</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5th day of Pesach (</a:t>
            </a:r>
            <a:r>
              <a:rPr lang="he-IL" sz="1800" dirty="0" smtClean="0">
                <a:solidFill>
                  <a:schemeClr val="tx1"/>
                </a:solidFill>
              </a:rPr>
              <a:t>ה</a:t>
            </a:r>
            <a:r>
              <a:rPr lang="en-US" sz="1800" dirty="0" smtClean="0">
                <a:solidFill>
                  <a:schemeClr val="tx1"/>
                </a:solidFill>
              </a:rPr>
              <a:t>) same day as Tzom (Yom Kippur) (</a:t>
            </a:r>
            <a:r>
              <a:rPr lang="he-IL" sz="1800" dirty="0" smtClean="0">
                <a:solidFill>
                  <a:schemeClr val="tx1"/>
                </a:solidFill>
              </a:rPr>
              <a:t>צ</a:t>
            </a:r>
            <a:r>
              <a:rPr lang="en-US" sz="1800" dirty="0" smtClean="0">
                <a:solidFill>
                  <a:schemeClr val="tx1"/>
                </a:solidFill>
              </a:rPr>
              <a:t>)</a:t>
            </a:r>
          </a:p>
          <a:p>
            <a:pPr lvl="1">
              <a:spcBef>
                <a:spcPts val="0"/>
              </a:spcBef>
              <a:buFont typeface="Courier New" panose="02070309020205020404" pitchFamily="49" charset="0"/>
              <a:buChar char="o"/>
            </a:pPr>
            <a:r>
              <a:rPr lang="en-US" sz="1800" dirty="0" smtClean="0">
                <a:solidFill>
                  <a:schemeClr val="tx1"/>
                </a:solidFill>
              </a:rPr>
              <a:t>6th day of Pesach (</a:t>
            </a:r>
            <a:r>
              <a:rPr lang="he-IL" sz="1800" dirty="0" smtClean="0">
                <a:solidFill>
                  <a:schemeClr val="tx1"/>
                </a:solidFill>
              </a:rPr>
              <a:t>ו</a:t>
            </a:r>
            <a:r>
              <a:rPr lang="en-US" sz="1800" dirty="0" smtClean="0">
                <a:solidFill>
                  <a:schemeClr val="tx1"/>
                </a:solidFill>
              </a:rPr>
              <a:t>) same day as the </a:t>
            </a:r>
            <a:r>
              <a:rPr lang="en-US" sz="1800" i="1" dirty="0" smtClean="0">
                <a:solidFill>
                  <a:schemeClr val="tx1"/>
                </a:solidFill>
              </a:rPr>
              <a:t>previous</a:t>
            </a:r>
            <a:r>
              <a:rPr lang="en-US" sz="1800" dirty="0" smtClean="0">
                <a:solidFill>
                  <a:schemeClr val="tx1"/>
                </a:solidFill>
              </a:rPr>
              <a:t> Purim (</a:t>
            </a:r>
            <a:r>
              <a:rPr lang="he-IL" sz="1800" dirty="0" smtClean="0">
                <a:solidFill>
                  <a:schemeClr val="tx1"/>
                </a:solidFill>
              </a:rPr>
              <a:t>פ</a:t>
            </a:r>
            <a:r>
              <a:rPr lang="en-US" sz="1800" dirty="0" smtClean="0">
                <a:solidFill>
                  <a:schemeClr val="tx1"/>
                </a:solidFill>
              </a:rPr>
              <a:t>)</a:t>
            </a:r>
            <a:endParaRPr lang="en-US" sz="1800" dirty="0">
              <a:solidFill>
                <a:schemeClr val="tx1"/>
              </a:solidFill>
            </a:endParaRPr>
          </a:p>
        </p:txBody>
      </p:sp>
    </p:spTree>
    <p:extLst>
      <p:ext uri="{BB962C8B-B14F-4D97-AF65-F5344CB8AC3E}">
        <p14:creationId xmlns:p14="http://schemas.microsoft.com/office/powerpoint/2010/main" val="196833759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and </a:t>
            </a:r>
            <a:r>
              <a:rPr lang="en" dirty="0">
                <a:solidFill>
                  <a:srgbClr val="000000"/>
                </a:solidFill>
              </a:rPr>
              <a:t>months</a:t>
            </a:r>
            <a:endParaRPr dirty="0">
              <a:solidFill>
                <a:srgbClr val="000000"/>
              </a:solidFill>
            </a:endParaRPr>
          </a:p>
          <a:p>
            <a:pPr>
              <a:spcBef>
                <a:spcPts val="1200"/>
              </a:spcBef>
              <a:buClr>
                <a:srgbClr val="000000"/>
              </a:buClr>
              <a:buFont typeface="Arial"/>
              <a:buAutoNum type="alphaUcPeriod"/>
            </a:pPr>
            <a:r>
              <a:rPr lang="en-US" dirty="0" err="1">
                <a:solidFill>
                  <a:schemeClr val="tx1"/>
                </a:solidFill>
              </a:rPr>
              <a:t>Yomim</a:t>
            </a:r>
            <a:r>
              <a:rPr lang="en-US" dirty="0">
                <a:solidFill>
                  <a:schemeClr val="tx1"/>
                </a:solidFill>
              </a:rPr>
              <a:t> </a:t>
            </a:r>
            <a:r>
              <a:rPr lang="en-US" dirty="0" err="1">
                <a:solidFill>
                  <a:schemeClr val="tx1"/>
                </a:solidFill>
              </a:rPr>
              <a:t>Tovim</a:t>
            </a:r>
            <a:r>
              <a:rPr lang="en-US" dirty="0">
                <a:solidFill>
                  <a:schemeClr val="tx1"/>
                </a:solidFill>
              </a:rPr>
              <a:t> and </a:t>
            </a:r>
            <a:r>
              <a:rPr lang="en-US" dirty="0" err="1">
                <a:solidFill>
                  <a:schemeClr val="tx1"/>
                </a:solidFill>
              </a:rPr>
              <a:t>Sidros</a:t>
            </a:r>
            <a:endParaRPr lang="en-US" dirty="0">
              <a:solidFill>
                <a:schemeClr val="tx1"/>
              </a:solidFill>
            </a:endParaRPr>
          </a:p>
          <a:p>
            <a:pPr>
              <a:spcBef>
                <a:spcPts val="1200"/>
              </a:spcBef>
              <a:buClr>
                <a:srgbClr val="000000"/>
              </a:buClr>
              <a:buFont typeface="Arial"/>
              <a:buAutoNum type="alphaUcPeriod"/>
            </a:pPr>
            <a:r>
              <a:rPr lang="en" dirty="0" smtClean="0">
                <a:solidFill>
                  <a:srgbClr val="000000"/>
                </a:solidFill>
              </a:rPr>
              <a:t>Conclusion</a:t>
            </a:r>
            <a:endParaRPr dirty="0">
              <a:solidFill>
                <a:srgbClr val="000000"/>
              </a:solidFill>
            </a:endParaRPr>
          </a:p>
        </p:txBody>
      </p:sp>
    </p:spTree>
    <p:extLst>
      <p:ext uri="{BB962C8B-B14F-4D97-AF65-F5344CB8AC3E}">
        <p14:creationId xmlns:p14="http://schemas.microsoft.com/office/powerpoint/2010/main" val="3129600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Clr>
                <a:srgbClr val="000000"/>
              </a:buClr>
              <a:buSzPts val="1800"/>
              <a:buAutoNum type="arabicParenR"/>
            </a:pPr>
            <a:r>
              <a:rPr lang="en-US" dirty="0" smtClean="0">
                <a:solidFill>
                  <a:srgbClr val="000000"/>
                </a:solidFill>
              </a:rPr>
              <a:t>Pick a calendar</a:t>
            </a:r>
            <a:br>
              <a:rPr lang="en-US" dirty="0" smtClean="0">
                <a:solidFill>
                  <a:srgbClr val="000000"/>
                </a:solidFill>
              </a:rPr>
            </a:br>
            <a:r>
              <a:rPr lang="en-US" dirty="0" smtClean="0">
                <a:solidFill>
                  <a:srgbClr val="000000"/>
                </a:solidFill>
              </a:rPr>
              <a:t>- </a:t>
            </a:r>
            <a:r>
              <a:rPr lang="en-US" sz="1800" dirty="0" err="1" smtClean="0">
                <a:solidFill>
                  <a:srgbClr val="000000"/>
                </a:solidFill>
              </a:rPr>
              <a:t>Keviyus</a:t>
            </a:r>
            <a:r>
              <a:rPr lang="en-US" sz="1800" dirty="0" smtClean="0">
                <a:solidFill>
                  <a:srgbClr val="000000"/>
                </a:solidFill>
              </a:rPr>
              <a:t> page</a:t>
            </a:r>
            <a:br>
              <a:rPr lang="en-US" sz="1800" dirty="0" smtClean="0">
                <a:solidFill>
                  <a:srgbClr val="000000"/>
                </a:solidFill>
              </a:rPr>
            </a:br>
            <a:r>
              <a:rPr lang="en-US" sz="1800" dirty="0" smtClean="0">
                <a:solidFill>
                  <a:srgbClr val="000000"/>
                </a:solidFill>
              </a:rPr>
              <a:t>- Find this year’s calendar</a:t>
            </a:r>
            <a:endParaRPr sz="1800" dirty="0">
              <a:solidFill>
                <a:srgbClr val="000000"/>
              </a:solidFill>
            </a:endParaRPr>
          </a:p>
          <a:p>
            <a:pPr marL="457200" lvl="0" indent="-342900" algn="l" rtl="0">
              <a:spcBef>
                <a:spcPts val="600"/>
              </a:spcBef>
              <a:spcAft>
                <a:spcPts val="0"/>
              </a:spcAft>
              <a:buClr>
                <a:srgbClr val="000000"/>
              </a:buClr>
              <a:buSzPts val="1800"/>
              <a:buAutoNum type="arabicParenR"/>
            </a:pPr>
            <a:r>
              <a:rPr lang="en" dirty="0" smtClean="0">
                <a:solidFill>
                  <a:srgbClr val="000000"/>
                </a:solidFill>
              </a:rPr>
              <a:t>Yomim Tovim</a:t>
            </a:r>
          </a:p>
          <a:p>
            <a:pPr>
              <a:spcBef>
                <a:spcPts val="600"/>
              </a:spcBef>
              <a:buClr>
                <a:srgbClr val="000000"/>
              </a:buClr>
              <a:buFont typeface="Arial"/>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marL="457200" lvl="0" indent="-342900" algn="l" rtl="0">
              <a:spcBef>
                <a:spcPts val="600"/>
              </a:spcBef>
              <a:spcAft>
                <a:spcPts val="0"/>
              </a:spcAft>
              <a:buClr>
                <a:srgbClr val="000000"/>
              </a:buClr>
              <a:buSzPts val="1800"/>
              <a:buAutoNum type="arabicParenR"/>
            </a:pPr>
            <a:endParaRPr lang="en" dirty="0">
              <a:solidFill>
                <a:srgbClr val="000000"/>
              </a:solidFill>
            </a:endParaRPr>
          </a:p>
        </p:txBody>
      </p:sp>
    </p:spTree>
    <p:extLst>
      <p:ext uri="{BB962C8B-B14F-4D97-AF65-F5344CB8AC3E}">
        <p14:creationId xmlns:p14="http://schemas.microsoft.com/office/powerpoint/2010/main" val="4072304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Pick a calendar – the Keviyus page</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pPr>
            <a:r>
              <a:rPr lang="en-US" dirty="0">
                <a:solidFill>
                  <a:schemeClr val="tx1"/>
                </a:solidFill>
              </a:rPr>
              <a:t>We can now lay out the calendar for the entire year. To help </a:t>
            </a:r>
            <a:r>
              <a:rPr lang="en-US" dirty="0" smtClean="0">
                <a:solidFill>
                  <a:schemeClr val="tx1"/>
                </a:solidFill>
              </a:rPr>
              <a:t>you visualize </a:t>
            </a:r>
            <a:r>
              <a:rPr lang="en-US" dirty="0" smtClean="0">
                <a:solidFill>
                  <a:schemeClr val="tx1"/>
                </a:solidFill>
              </a:rPr>
              <a:t>this</a:t>
            </a:r>
            <a:endParaRPr lang="en" dirty="0">
              <a:solidFill>
                <a:srgbClr val="000000"/>
              </a:solidFill>
            </a:endParaRPr>
          </a:p>
        </p:txBody>
      </p:sp>
      <p:pic>
        <p:nvPicPr>
          <p:cNvPr id="2" name="Picture 1"/>
          <p:cNvPicPr>
            <a:picLocks noChangeAspect="1"/>
          </p:cNvPicPr>
          <p:nvPr/>
        </p:nvPicPr>
        <p:blipFill>
          <a:blip r:embed="rId3"/>
          <a:stretch>
            <a:fillRect/>
          </a:stretch>
        </p:blipFill>
        <p:spPr>
          <a:xfrm>
            <a:off x="1471265" y="1705772"/>
            <a:ext cx="5843858" cy="3215851"/>
          </a:xfrm>
          <a:prstGeom prst="rect">
            <a:avLst/>
          </a:prstGeom>
        </p:spPr>
      </p:pic>
    </p:spTree>
    <p:extLst>
      <p:ext uri="{BB962C8B-B14F-4D97-AF65-F5344CB8AC3E}">
        <p14:creationId xmlns:p14="http://schemas.microsoft.com/office/powerpoint/2010/main" val="224303857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a:t>
            </a:r>
            <a:r>
              <a:rPr lang="en" dirty="0" smtClean="0"/>
              <a:t>he Keviyus page, cont.</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spcBef>
                <a:spcPts val="1600"/>
              </a:spcBef>
              <a:buClr>
                <a:srgbClr val="000000"/>
              </a:buClr>
            </a:pPr>
            <a:r>
              <a:rPr lang="en-US" dirty="0" smtClean="0">
                <a:solidFill>
                  <a:schemeClr val="tx1"/>
                </a:solidFill>
              </a:rPr>
              <a:t>The page is based on a chart in the</a:t>
            </a:r>
            <a:br>
              <a:rPr lang="en-US" dirty="0" smtClean="0">
                <a:solidFill>
                  <a:schemeClr val="tx1"/>
                </a:solidFill>
              </a:rPr>
            </a:br>
            <a:r>
              <a:rPr lang="en-US" dirty="0" smtClean="0">
                <a:solidFill>
                  <a:schemeClr val="tx1"/>
                </a:solidFill>
              </a:rPr>
              <a:t>Tur, Orach </a:t>
            </a:r>
            <a:r>
              <a:rPr lang="en-US" dirty="0">
                <a:solidFill>
                  <a:schemeClr val="tx1"/>
                </a:solidFill>
              </a:rPr>
              <a:t>Chaim, 428</a:t>
            </a:r>
            <a:r>
              <a:rPr lang="en-US" dirty="0" smtClean="0">
                <a:solidFill>
                  <a:schemeClr val="tx1"/>
                </a:solidFill>
              </a:rPr>
              <a:t>.</a:t>
            </a:r>
            <a:br>
              <a:rPr lang="en-US" dirty="0" smtClean="0">
                <a:solidFill>
                  <a:schemeClr val="tx1"/>
                </a:solidFill>
              </a:rPr>
            </a:br>
            <a:endParaRPr lang="en-US" dirty="0" smtClean="0">
              <a:solidFill>
                <a:schemeClr val="tx1"/>
              </a:solidFill>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2841" r="7775"/>
          <a:stretch/>
        </p:blipFill>
        <p:spPr>
          <a:xfrm>
            <a:off x="4508910" y="-98612"/>
            <a:ext cx="3148315" cy="5242112"/>
          </a:xfrm>
          <a:prstGeom prst="rect">
            <a:avLst/>
          </a:prstGeom>
        </p:spPr>
      </p:pic>
    </p:spTree>
    <p:extLst>
      <p:ext uri="{BB962C8B-B14F-4D97-AF65-F5344CB8AC3E}">
        <p14:creationId xmlns:p14="http://schemas.microsoft.com/office/powerpoint/2010/main" val="80967770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a:buClr>
                <a:srgbClr val="000000"/>
              </a:buClr>
              <a:buFont typeface="Arial"/>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a:t>
            </a:r>
            <a:r>
              <a:rPr lang="en-US" dirty="0">
                <a:solidFill>
                  <a:schemeClr val="tx1"/>
                </a:solidFill>
              </a:rPr>
              <a:t>Find this year’s calendar</a:t>
            </a:r>
          </a:p>
          <a:p>
            <a:pPr marL="457200" lvl="0" indent="-342900" algn="l" rtl="0">
              <a:spcBef>
                <a:spcPts val="0"/>
              </a:spcBef>
              <a:spcAft>
                <a:spcPts val="0"/>
              </a:spcAft>
              <a:buClr>
                <a:srgbClr val="000000"/>
              </a:buClr>
              <a:buSzPts val="1800"/>
              <a:buAutoNum type="arabicParenR"/>
            </a:pPr>
            <a:r>
              <a:rPr lang="en" dirty="0" smtClean="0">
                <a:solidFill>
                  <a:srgbClr val="000000"/>
                </a:solidFill>
              </a:rPr>
              <a:t>Yomim Tovim</a:t>
            </a:r>
          </a:p>
          <a:p>
            <a:pPr>
              <a:buClr>
                <a:srgbClr val="000000"/>
              </a:buClr>
              <a:buFont typeface="Arial"/>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a:p>
            <a:pPr marL="457200" lvl="0" indent="-342900" algn="l" rtl="0">
              <a:spcBef>
                <a:spcPts val="0"/>
              </a:spcBef>
              <a:spcAft>
                <a:spcPts val="0"/>
              </a:spcAft>
              <a:buClr>
                <a:srgbClr val="000000"/>
              </a:buClr>
              <a:buSzPts val="1800"/>
              <a:buAutoNum type="arabicParenR"/>
            </a:pPr>
            <a:endParaRPr lang="en" dirty="0">
              <a:solidFill>
                <a:srgbClr val="000000"/>
              </a:solidFill>
            </a:endParaRPr>
          </a:p>
        </p:txBody>
      </p:sp>
    </p:spTree>
    <p:extLst>
      <p:ext uri="{BB962C8B-B14F-4D97-AF65-F5344CB8AC3E}">
        <p14:creationId xmlns:p14="http://schemas.microsoft.com/office/powerpoint/2010/main" val="3597507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0" end="0"/>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Pick a calendar, cont. – find the calendar for the year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637086378"/>
              </p:ext>
            </p:extLst>
          </p:nvPr>
        </p:nvGraphicFramePr>
        <p:xfrm>
          <a:off x="753036" y="1017725"/>
          <a:ext cx="7637928" cy="384556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You'll see a total of 14 choices, 7 for regular years, 7 for leap years.</a:t>
                      </a:r>
                    </a:p>
                    <a:p>
                      <a:pPr marL="285750" indent="-285750">
                        <a:buFont typeface="Arial" panose="020B0604020202020204" pitchFamily="34" charset="0"/>
                        <a:buChar char="•"/>
                      </a:pPr>
                      <a:r>
                        <a:rPr lang="en-US" sz="1800" dirty="0" smtClean="0">
                          <a:solidFill>
                            <a:schemeClr val="tx1"/>
                          </a:solidFill>
                        </a:rPr>
                        <a:t>First choose the correct side - regular or leap year. Resize so all 7 for that side are visible.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t>This year is a leap year. If the page header is </a:t>
                      </a:r>
                      <a:r>
                        <a:rPr lang="he-IL" sz="1800" dirty="0" smtClean="0"/>
                        <a:t>פשוטה</a:t>
                      </a:r>
                      <a:r>
                        <a:rPr lang="en-US" sz="1800" dirty="0" smtClean="0"/>
                        <a:t>, click on the right-hand pane and scroll left, or click the “</a:t>
                      </a:r>
                      <a:r>
                        <a:rPr lang="he-IL" sz="1800" dirty="0" smtClean="0"/>
                        <a:t>מעוברת</a:t>
                      </a:r>
                      <a:r>
                        <a:rPr lang="en-US" sz="1800" dirty="0" smtClean="0"/>
                        <a:t>” button.</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lnSpc>
                          <a:spcPct val="100000"/>
                        </a:lnSpc>
                        <a:buFont typeface="Arial" panose="020B0604020202020204" pitchFamily="34" charset="0"/>
                        <a:buChar char="•"/>
                      </a:pPr>
                      <a:r>
                        <a:rPr lang="en-US" sz="1800" dirty="0" smtClean="0">
                          <a:solidFill>
                            <a:schemeClr val="tx1"/>
                          </a:solidFill>
                        </a:rPr>
                        <a:t>Choose the correct calendar from those seven.</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first letter in the title at the top is the </a:t>
                      </a:r>
                      <a:r>
                        <a:rPr lang="en-US" sz="1800" i="1" dirty="0" smtClean="0">
                          <a:solidFill>
                            <a:schemeClr val="tx1"/>
                          </a:solidFill>
                        </a:rPr>
                        <a:t>day of the week of the initial Rosh Hashanah</a:t>
                      </a:r>
                      <a:r>
                        <a:rPr lang="en-US" sz="1800" dirty="0" smtClean="0">
                          <a:solidFill>
                            <a:schemeClr val="tx1"/>
                          </a:solidFill>
                        </a:rPr>
                        <a:t>.</a:t>
                      </a:r>
                    </a:p>
                    <a:p>
                      <a:pPr marL="285750" lvl="1" indent="-285750">
                        <a:lnSpc>
                          <a:spcPct val="100000"/>
                        </a:lnSpc>
                        <a:spcBef>
                          <a:spcPts val="0"/>
                        </a:spcBef>
                        <a:buFont typeface="Arial" panose="020B0604020202020204" pitchFamily="34" charset="0"/>
                        <a:buChar char="•"/>
                      </a:pPr>
                      <a:r>
                        <a:rPr lang="en-US" sz="1800" dirty="0" smtClean="0">
                          <a:solidFill>
                            <a:schemeClr val="tx1"/>
                          </a:solidFill>
                        </a:rPr>
                        <a:t>The second is ”</a:t>
                      </a:r>
                      <a:r>
                        <a:rPr lang="he-IL" sz="1800" dirty="0" smtClean="0">
                          <a:solidFill>
                            <a:schemeClr val="tx1"/>
                          </a:solidFill>
                        </a:rPr>
                        <a:t>ח</a:t>
                      </a:r>
                      <a:r>
                        <a:rPr lang="en-US" sz="1800" dirty="0" smtClean="0">
                          <a:solidFill>
                            <a:schemeClr val="tx1"/>
                          </a:solidFill>
                        </a:rPr>
                        <a:t>" for </a:t>
                      </a:r>
                      <a:r>
                        <a:rPr lang="en-US" sz="1800" dirty="0" err="1" smtClean="0">
                          <a:solidFill>
                            <a:schemeClr val="tx1"/>
                          </a:solidFill>
                        </a:rPr>
                        <a:t>chaseirah</a:t>
                      </a:r>
                      <a:r>
                        <a:rPr lang="en-US" sz="1800" dirty="0" smtClean="0">
                          <a:solidFill>
                            <a:schemeClr val="tx1"/>
                          </a:solidFill>
                        </a:rPr>
                        <a:t>, “</a:t>
                      </a:r>
                      <a:r>
                        <a:rPr lang="he-IL" sz="1800" dirty="0" smtClean="0">
                          <a:solidFill>
                            <a:schemeClr val="tx1"/>
                          </a:solidFill>
                        </a:rPr>
                        <a:t>כ</a:t>
                      </a:r>
                      <a:r>
                        <a:rPr lang="en-US" sz="1800" dirty="0" smtClean="0">
                          <a:solidFill>
                            <a:schemeClr val="tx1"/>
                          </a:solidFill>
                        </a:rPr>
                        <a:t>"</a:t>
                      </a:r>
                      <a:r>
                        <a:rPr lang="he-IL" sz="1800" dirty="0" smtClean="0">
                          <a:solidFill>
                            <a:schemeClr val="tx1"/>
                          </a:solidFill>
                        </a:rPr>
                        <a:t> </a:t>
                      </a:r>
                      <a:r>
                        <a:rPr lang="en-US" sz="1800" dirty="0" smtClean="0">
                          <a:solidFill>
                            <a:schemeClr val="tx1"/>
                          </a:solidFill>
                        </a:rPr>
                        <a:t>for </a:t>
                      </a:r>
                      <a:r>
                        <a:rPr lang="en-US" sz="1800" dirty="0" err="1" smtClean="0">
                          <a:solidFill>
                            <a:schemeClr val="tx1"/>
                          </a:solidFill>
                        </a:rPr>
                        <a:t>k'sidra</a:t>
                      </a:r>
                      <a:r>
                        <a:rPr lang="en-US" sz="1800" dirty="0" smtClean="0">
                          <a:solidFill>
                            <a:schemeClr val="tx1"/>
                          </a:solidFill>
                        </a:rPr>
                        <a:t>, ”</a:t>
                      </a:r>
                      <a:r>
                        <a:rPr lang="he-IL" sz="1800" dirty="0" smtClean="0">
                          <a:solidFill>
                            <a:schemeClr val="tx1"/>
                          </a:solidFill>
                        </a:rPr>
                        <a:t>ש</a:t>
                      </a:r>
                      <a:r>
                        <a:rPr lang="en-US" sz="1800" dirty="0" smtClean="0">
                          <a:solidFill>
                            <a:schemeClr val="tx1"/>
                          </a:solidFill>
                        </a:rPr>
                        <a:t>“ for </a:t>
                      </a:r>
                      <a:r>
                        <a:rPr lang="en-US" sz="1800" dirty="0" err="1" smtClean="0">
                          <a:solidFill>
                            <a:schemeClr val="tx1"/>
                          </a:solidFill>
                        </a:rPr>
                        <a:t>sheleimah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t>Rosh Hashanah at the beginning of this year is Monday -</a:t>
                      </a:r>
                      <a:r>
                        <a:rPr lang="he-IL" sz="1800" dirty="0" smtClean="0"/>
                        <a:t>ב </a:t>
                      </a:r>
                      <a:r>
                        <a:rPr lang="en-US" sz="1800" dirty="0" smtClean="0"/>
                        <a:t>, the year is </a:t>
                      </a:r>
                      <a:r>
                        <a:rPr lang="en-US" sz="1800" dirty="0" err="1" smtClean="0"/>
                        <a:t>sheleimah</a:t>
                      </a:r>
                      <a:r>
                        <a:rPr lang="en-US" sz="1800" dirty="0" smtClean="0"/>
                        <a:t>. So the title should begin with</a:t>
                      </a:r>
                      <a:r>
                        <a:rPr lang="he-IL" sz="1800" dirty="0" smtClean="0"/>
                        <a:t>בש </a:t>
                      </a:r>
                      <a:r>
                        <a:rPr lang="en-US" sz="1800" dirty="0" smtClean="0"/>
                        <a:t>. That matches</a:t>
                      </a:r>
                      <a:r>
                        <a:rPr lang="he-IL" sz="1800" dirty="0" smtClean="0"/>
                        <a:t>בש"ז </a:t>
                      </a:r>
                      <a:r>
                        <a:rPr lang="en-US" sz="1800" dirty="0" smtClean="0"/>
                        <a:t>: the second one from the right.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229042114"/>
                  </a:ext>
                </a:extLst>
              </a:tr>
            </a:tbl>
          </a:graphicData>
        </a:graphic>
      </p:graphicFrame>
    </p:spTree>
    <p:extLst>
      <p:ext uri="{BB962C8B-B14F-4D97-AF65-F5344CB8AC3E}">
        <p14:creationId xmlns:p14="http://schemas.microsoft.com/office/powerpoint/2010/main" val="355770954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Pick a calendar,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163988287"/>
              </p:ext>
            </p:extLst>
          </p:nvPr>
        </p:nvGraphicFramePr>
        <p:xfrm>
          <a:off x="753036" y="1268737"/>
          <a:ext cx="7637928" cy="344932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indent="0">
                        <a:spcBef>
                          <a:spcPts val="600"/>
                        </a:spcBef>
                        <a:buFont typeface="Arial" panose="020B0604020202020204" pitchFamily="34" charset="0"/>
                        <a:buNone/>
                      </a:pPr>
                      <a:r>
                        <a:rPr lang="en-US" sz="1800" dirty="0" smtClean="0">
                          <a:solidFill>
                            <a:schemeClr val="tx1"/>
                          </a:solidFill>
                        </a:rPr>
                        <a:t>What about the </a:t>
                      </a:r>
                      <a:r>
                        <a:rPr lang="en-US" sz="1800" i="1" dirty="0" smtClean="0">
                          <a:solidFill>
                            <a:schemeClr val="tx1"/>
                          </a:solidFill>
                        </a:rPr>
                        <a:t>last</a:t>
                      </a:r>
                      <a:r>
                        <a:rPr lang="en-US" sz="1800" dirty="0" smtClean="0">
                          <a:solidFill>
                            <a:schemeClr val="tx1"/>
                          </a:solidFill>
                        </a:rPr>
                        <a:t> letter of the title (not in the Tur’s chart, but common since then)?</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That letter</a:t>
                      </a:r>
                      <a:r>
                        <a:rPr lang="en-US" sz="1800" baseline="0" dirty="0" smtClean="0">
                          <a:solidFill>
                            <a:schemeClr val="tx1"/>
                          </a:solidFill>
                        </a:rPr>
                        <a:t> indicates</a:t>
                      </a:r>
                      <a:r>
                        <a:rPr lang="en-US" sz="1800" dirty="0" smtClean="0">
                          <a:solidFill>
                            <a:schemeClr val="tx1"/>
                          </a:solidFill>
                        </a:rPr>
                        <a:t> the day of the week when Pesach falls. That day is actually determined by the first two, and is just given for convenience.</a:t>
                      </a:r>
                    </a:p>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One result of it is that all fourteen calendars have unique titles.</a:t>
                      </a:r>
                    </a:p>
                    <a:p>
                      <a:pPr marL="285750" indent="-285750">
                        <a:spcBef>
                          <a:spcPts val="600"/>
                        </a:spcBef>
                        <a:buFont typeface="Arial" panose="020B0604020202020204" pitchFamily="34" charset="0"/>
                        <a:buChar char="•"/>
                      </a:pP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600"/>
                        </a:spcBef>
                        <a:spcAft>
                          <a:spcPts val="0"/>
                        </a:spcAft>
                        <a:buClr>
                          <a:srgbClr val="000000"/>
                        </a:buClr>
                        <a:buSzTx/>
                        <a:buFont typeface="Arial" panose="020B0604020202020204" pitchFamily="34" charset="0"/>
                        <a:buChar char="•"/>
                        <a:tabLst/>
                        <a:defRPr/>
                      </a:pPr>
                      <a:r>
                        <a:rPr lang="en-US" sz="1800" dirty="0" smtClean="0">
                          <a:solidFill>
                            <a:schemeClr val="tx1"/>
                          </a:solidFill>
                        </a:rPr>
                        <a:t>This year Pesach begins on Shabbos (</a:t>
                      </a:r>
                      <a:r>
                        <a:rPr lang="he-IL" sz="1800" dirty="0" smtClean="0">
                          <a:solidFill>
                            <a:schemeClr val="tx1"/>
                          </a:solidFill>
                        </a:rPr>
                        <a:t>ז</a:t>
                      </a:r>
                      <a:r>
                        <a:rPr lang="en-US" sz="1800" dirty="0" smtClean="0">
                          <a:solidFill>
                            <a:schemeClr val="tx1"/>
                          </a:solidFill>
                        </a:rPr>
                        <a:t>), as you can see by scrolling down on that calendar. So the correct calendar is titled </a:t>
                      </a:r>
                      <a:r>
                        <a:rPr lang="he-IL" sz="1800" dirty="0" smtClean="0">
                          <a:solidFill>
                            <a:schemeClr val="tx1"/>
                          </a:solidFill>
                        </a:rPr>
                        <a:t>בש"ז</a:t>
                      </a:r>
                      <a:r>
                        <a:rPr lang="en-US" sz="1800" dirty="0" smtClean="0">
                          <a:solidFill>
                            <a:schemeClr val="tx1"/>
                          </a:solidFill>
                        </a:rPr>
                        <a:t>.</a:t>
                      </a:r>
                      <a:endParaRPr lang="en-US" sz="1800" b="1" dirty="0" smtClean="0">
                        <a:solidFill>
                          <a:schemeClr val="tx1"/>
                        </a:solidFill>
                      </a:endParaRPr>
                    </a:p>
                    <a:p>
                      <a:pPr marL="285750" indent="-285750">
                        <a:spcBef>
                          <a:spcPts val="600"/>
                        </a:spcBef>
                        <a:buFont typeface="Arial" panose="020B0604020202020204" pitchFamily="34" charset="0"/>
                        <a:buChar char="•"/>
                      </a:pPr>
                      <a:endParaRPr lang="en-US" sz="1800" b="1"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2184090"/>
                  </a:ext>
                </a:extLst>
              </a:tr>
            </a:tbl>
          </a:graphicData>
        </a:graphic>
      </p:graphicFrame>
    </p:spTree>
    <p:extLst>
      <p:ext uri="{BB962C8B-B14F-4D97-AF65-F5344CB8AC3E}">
        <p14:creationId xmlns:p14="http://schemas.microsoft.com/office/powerpoint/2010/main" val="5101252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It is not clear exactly when this changed. We have a tradition that in the time of the </a:t>
            </a:r>
            <a:r>
              <a:rPr lang="en-US" dirty="0" err="1" smtClean="0">
                <a:solidFill>
                  <a:schemeClr val="tx1"/>
                </a:solidFill>
              </a:rPr>
              <a:t>gaonim</a:t>
            </a:r>
            <a:r>
              <a:rPr lang="en-US" dirty="0" smtClean="0">
                <a:solidFill>
                  <a:schemeClr val="tx1"/>
                </a:solidFill>
              </a:rPr>
              <a:t>, it became very difficult to establish the months and years directly (</a:t>
            </a:r>
            <a:r>
              <a:rPr lang="en-US" dirty="0" err="1" smtClean="0">
                <a:solidFill>
                  <a:schemeClr val="tx1"/>
                </a:solidFill>
              </a:rPr>
              <a:t>Rambam</a:t>
            </a:r>
            <a:r>
              <a:rPr lang="en-US" dirty="0" smtClean="0">
                <a:solidFill>
                  <a:schemeClr val="tx1"/>
                </a:solidFill>
              </a:rPr>
              <a:t>: “no permanent court was left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and one of the </a:t>
            </a:r>
            <a:r>
              <a:rPr lang="en-US" dirty="0" err="1" smtClean="0">
                <a:solidFill>
                  <a:schemeClr val="tx1"/>
                </a:solidFill>
              </a:rPr>
              <a:t>gaonim</a:t>
            </a:r>
            <a:r>
              <a:rPr lang="en-US" dirty="0" smtClean="0">
                <a:solidFill>
                  <a:schemeClr val="tx1"/>
                </a:solidFill>
              </a:rPr>
              <a:t> (“Hillel ben Yehudah”) established our permanent calendar instead.</a:t>
            </a:r>
          </a:p>
          <a:p>
            <a:r>
              <a:rPr lang="en-US" dirty="0" smtClean="0">
                <a:solidFill>
                  <a:schemeClr val="tx1"/>
                </a:solidFill>
              </a:rPr>
              <a:t>The current calendar is based only on calculation, not observation. It cannot be exact, but the approximate values chosen for month and year are close enough that it has drifted very slowly – several days - in the hundreds of years since.</a:t>
            </a:r>
          </a:p>
          <a:p>
            <a:r>
              <a:rPr lang="en-US" dirty="0" smtClean="0">
                <a:solidFill>
                  <a:schemeClr val="tx1"/>
                </a:solidFill>
              </a:rPr>
              <a:t>When we have a Sanhedrin again, we will be able to fix it.</a:t>
            </a:r>
            <a:endParaRPr lang="en-US" dirty="0">
              <a:solidFill>
                <a:schemeClr val="tx1"/>
              </a:solidFill>
            </a:endParaRPr>
          </a:p>
        </p:txBody>
      </p:sp>
    </p:spTree>
    <p:extLst>
      <p:ext uri="{BB962C8B-B14F-4D97-AF65-F5344CB8AC3E}">
        <p14:creationId xmlns:p14="http://schemas.microsoft.com/office/powerpoint/2010/main" val="396548397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a:buClr>
                <a:srgbClr val="000000"/>
              </a:buClr>
              <a:buFont typeface="Arial"/>
              <a:buAutoNum type="arabicParenR"/>
            </a:pPr>
            <a:r>
              <a:rPr lang="en-US" dirty="0" err="1">
                <a:solidFill>
                  <a:schemeClr val="tx1"/>
                </a:solidFill>
              </a:rPr>
              <a:t>Yomim</a:t>
            </a:r>
            <a:r>
              <a:rPr lang="en-US" dirty="0">
                <a:solidFill>
                  <a:schemeClr val="tx1"/>
                </a:solidFill>
              </a:rPr>
              <a:t> </a:t>
            </a:r>
            <a:r>
              <a:rPr lang="en-US" dirty="0" err="1">
                <a:solidFill>
                  <a:schemeClr val="tx1"/>
                </a:solidFill>
              </a:rPr>
              <a:t>tovim</a:t>
            </a:r>
            <a:endParaRPr lang="en-US" dirty="0">
              <a:solidFill>
                <a:schemeClr val="tx1"/>
              </a:solidFill>
            </a:endParaRPr>
          </a:p>
          <a:p>
            <a:pPr marL="457200" lvl="0" indent="-342900" algn="l" rtl="0">
              <a:spcBef>
                <a:spcPts val="0"/>
              </a:spcBef>
              <a:spcAft>
                <a:spcPts val="0"/>
              </a:spcAft>
              <a:buClr>
                <a:srgbClr val="000000"/>
              </a:buClr>
              <a:buSzPts val="1800"/>
              <a:buAutoNum type="arabicParenR"/>
            </a:pPr>
            <a:r>
              <a:rPr lang="en" dirty="0" smtClean="0">
                <a:solidFill>
                  <a:srgbClr val="000000"/>
                </a:solidFill>
              </a:rPr>
              <a:t>Sidros</a:t>
            </a:r>
            <a:br>
              <a:rPr lang="en" dirty="0" smtClean="0">
                <a:solidFill>
                  <a:srgbClr val="000000"/>
                </a:solidFill>
              </a:rPr>
            </a:br>
            <a:r>
              <a:rPr lang="en" dirty="0" smtClean="0">
                <a:solidFill>
                  <a:srgbClr val="000000"/>
                </a:solidFill>
              </a:rPr>
              <a:t>- Introduction</a:t>
            </a:r>
            <a:br>
              <a:rPr lang="en" dirty="0" smtClean="0">
                <a:solidFill>
                  <a:srgbClr val="000000"/>
                </a:solidFill>
              </a:rPr>
            </a:br>
            <a:r>
              <a:rPr lang="en" dirty="0" smtClean="0">
                <a:solidFill>
                  <a:srgbClr val="000000"/>
                </a:solidFill>
              </a:rPr>
              <a:t>- Arranging the sidros</a:t>
            </a:r>
            <a:endParaRPr lang="en" dirty="0">
              <a:solidFill>
                <a:srgbClr val="000000"/>
              </a:solidFill>
            </a:endParaRPr>
          </a:p>
        </p:txBody>
      </p:sp>
    </p:spTree>
    <p:extLst>
      <p:ext uri="{BB962C8B-B14F-4D97-AF65-F5344CB8AC3E}">
        <p14:creationId xmlns:p14="http://schemas.microsoft.com/office/powerpoint/2010/main" val="1633506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Yomim Tovim</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082462146"/>
              </p:ext>
            </p:extLst>
          </p:nvPr>
        </p:nvGraphicFramePr>
        <p:xfrm>
          <a:off x="753036" y="932180"/>
          <a:ext cx="7637928" cy="3937000"/>
        </p:xfrm>
        <a:graphic>
          <a:graphicData uri="http://schemas.openxmlformats.org/drawingml/2006/table">
            <a:tbl>
              <a:tblPr>
                <a:tableStyleId>{073A0DAA-6AF3-43AB-8588-CEC1D06C72B9}</a:tableStyleId>
              </a:tblPr>
              <a:tblGrid>
                <a:gridCol w="4258235">
                  <a:extLst>
                    <a:ext uri="{9D8B030D-6E8A-4147-A177-3AD203B41FA5}">
                      <a16:colId xmlns:a16="http://schemas.microsoft.com/office/drawing/2014/main" val="1323424614"/>
                    </a:ext>
                  </a:extLst>
                </a:gridCol>
                <a:gridCol w="3379693">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Each of the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has a fixed date in the calendar.</a:t>
                      </a:r>
                    </a:p>
                    <a:p>
                      <a:pPr marL="285750" indent="-285750">
                        <a:buFont typeface="Arial" panose="020B0604020202020204" pitchFamily="34" charset="0"/>
                        <a:buChar char="•"/>
                      </a:pPr>
                      <a:r>
                        <a:rPr lang="en-US" sz="1800" dirty="0" smtClean="0">
                          <a:solidFill>
                            <a:schemeClr val="tx1"/>
                          </a:solidFill>
                        </a:rPr>
                        <a:t>It is easy now to fix their days of the week, just by adding them to the months on the correct date. </a:t>
                      </a:r>
                      <a:r>
                        <a:rPr lang="en-US" sz="1800" smtClean="0">
                          <a:solidFill>
                            <a:schemeClr val="tx1"/>
                          </a:solidFill>
                        </a:rPr>
                        <a:t>But: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down through calendar </a:t>
                      </a:r>
                      <a:r>
                        <a:rPr lang="he-IL" sz="1800" dirty="0" smtClean="0">
                          <a:solidFill>
                            <a:schemeClr val="tx1"/>
                          </a:solidFill>
                        </a:rPr>
                        <a:t>בש"ז</a:t>
                      </a:r>
                      <a:r>
                        <a:rPr lang="en-US" sz="1800" dirty="0" smtClean="0">
                          <a:solidFill>
                            <a:schemeClr val="tx1"/>
                          </a:solidFill>
                        </a:rPr>
                        <a:t> to see where this year’s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r>
                        <a:rPr lang="en-US" sz="1800" dirty="0" smtClean="0">
                          <a:solidFill>
                            <a:schemeClr val="tx1"/>
                          </a:solidFill>
                        </a:rPr>
                        <a:t> fall.</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Chanukah is always eight days, whether Rosh </a:t>
                      </a:r>
                      <a:r>
                        <a:rPr lang="en-US" sz="1800" baseline="0" dirty="0" err="1" smtClean="0">
                          <a:solidFill>
                            <a:schemeClr val="tx1"/>
                          </a:solidFill>
                        </a:rPr>
                        <a:t>Chodesh</a:t>
                      </a:r>
                      <a:r>
                        <a:rPr lang="en-US" sz="1800" baseline="0" dirty="0" smtClean="0">
                          <a:solidFill>
                            <a:schemeClr val="tx1"/>
                          </a:solidFill>
                        </a:rPr>
                        <a:t> </a:t>
                      </a:r>
                      <a:r>
                        <a:rPr lang="en-US" sz="1800" baseline="0" dirty="0" err="1" smtClean="0">
                          <a:solidFill>
                            <a:schemeClr val="tx1"/>
                          </a:solidFill>
                        </a:rPr>
                        <a:t>Teves</a:t>
                      </a:r>
                      <a:r>
                        <a:rPr lang="en-US" sz="1800" baseline="0" dirty="0" smtClean="0">
                          <a:solidFill>
                            <a:schemeClr val="tx1"/>
                          </a:solidFill>
                        </a:rPr>
                        <a:t> is one day or two, so Chanukah may end on 2 </a:t>
                      </a:r>
                      <a:r>
                        <a:rPr lang="en-US" sz="1800" baseline="0" dirty="0" err="1" smtClean="0">
                          <a:solidFill>
                            <a:schemeClr val="tx1"/>
                          </a:solidFill>
                        </a:rPr>
                        <a:t>Teves</a:t>
                      </a:r>
                      <a:r>
                        <a:rPr lang="en-US" sz="1800" baseline="0" dirty="0" smtClean="0">
                          <a:solidFill>
                            <a:schemeClr val="tx1"/>
                          </a:solidFill>
                        </a:rPr>
                        <a:t> or 3 </a:t>
                      </a:r>
                      <a:r>
                        <a:rPr lang="en-US" sz="1800" baseline="0" dirty="0" err="1" smtClean="0">
                          <a:solidFill>
                            <a:schemeClr val="tx1"/>
                          </a:solidFill>
                        </a:rPr>
                        <a:t>Teves</a:t>
                      </a:r>
                      <a:r>
                        <a:rPr lang="en-US" sz="1800" baseline="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dirty="0" smtClean="0">
                          <a:solidFill>
                            <a:schemeClr val="tx1"/>
                          </a:solidFill>
                        </a:rPr>
                        <a:t>This year Rosh</a:t>
                      </a:r>
                      <a:r>
                        <a:rPr lang="en-US" sz="1800" b="0" baseline="0" dirty="0" smtClean="0">
                          <a:solidFill>
                            <a:schemeClr val="tx1"/>
                          </a:solidFill>
                        </a:rPr>
                        <a:t> </a:t>
                      </a:r>
                      <a:r>
                        <a:rPr lang="en-US" sz="1800" b="0" baseline="0" dirty="0" err="1" smtClean="0">
                          <a:solidFill>
                            <a:schemeClr val="tx1"/>
                          </a:solidFill>
                        </a:rPr>
                        <a:t>Chodesh</a:t>
                      </a:r>
                      <a:r>
                        <a:rPr lang="en-US" sz="1800" b="0" baseline="0" dirty="0" smtClean="0">
                          <a:solidFill>
                            <a:schemeClr val="tx1"/>
                          </a:solidFill>
                        </a:rPr>
                        <a:t> </a:t>
                      </a:r>
                      <a:r>
                        <a:rPr lang="en-US" sz="1800" b="0" baseline="0" dirty="0" err="1" smtClean="0">
                          <a:solidFill>
                            <a:schemeClr val="tx1"/>
                          </a:solidFill>
                        </a:rPr>
                        <a:t>Teves</a:t>
                      </a:r>
                      <a:r>
                        <a:rPr lang="en-US" sz="1800" b="0" baseline="0" dirty="0" smtClean="0">
                          <a:solidFill>
                            <a:schemeClr val="tx1"/>
                          </a:solidFill>
                        </a:rPr>
                        <a:t> is two days, so Chanukah ends on 2 </a:t>
                      </a:r>
                      <a:r>
                        <a:rPr lang="en-US" sz="1800" b="0" baseline="0" dirty="0" err="1" smtClean="0">
                          <a:solidFill>
                            <a:schemeClr val="tx1"/>
                          </a:solidFill>
                        </a:rPr>
                        <a:t>Teves</a:t>
                      </a:r>
                      <a:r>
                        <a:rPr lang="en-US" sz="1800" b="0" baseline="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35989137"/>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aseline="0" dirty="0" smtClean="0">
                          <a:solidFill>
                            <a:schemeClr val="tx1"/>
                          </a:solidFill>
                        </a:rPr>
                        <a:t>Fast days get pushed forward if they fall on Shabbos.</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b="0" smtClean="0">
                          <a:solidFill>
                            <a:schemeClr val="tx1"/>
                          </a:solidFill>
                        </a:rPr>
                        <a:t>17</a:t>
                      </a:r>
                      <a:r>
                        <a:rPr lang="en-US" sz="1800" b="0" baseline="0" smtClean="0">
                          <a:solidFill>
                            <a:schemeClr val="tx1"/>
                          </a:solidFill>
                        </a:rPr>
                        <a:t> Tammuz and </a:t>
                      </a:r>
                      <a:r>
                        <a:rPr lang="en-US" sz="1800" b="0" smtClean="0">
                          <a:solidFill>
                            <a:schemeClr val="tx1"/>
                          </a:solidFill>
                        </a:rPr>
                        <a:t>Tisha</a:t>
                      </a:r>
                      <a:r>
                        <a:rPr lang="en-US" sz="1800" b="0" baseline="0" smtClean="0">
                          <a:solidFill>
                            <a:schemeClr val="tx1"/>
                          </a:solidFill>
                        </a:rPr>
                        <a:t> B’Av fall on Shabbos, so the actual fasts are on Sunday.</a:t>
                      </a:r>
                      <a:endParaRPr lang="en-US" sz="1800" b="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84675221"/>
                  </a:ext>
                </a:extLst>
              </a:tr>
            </a:tbl>
          </a:graphicData>
        </a:graphic>
      </p:graphicFrame>
    </p:spTree>
    <p:extLst>
      <p:ext uri="{BB962C8B-B14F-4D97-AF65-F5344CB8AC3E}">
        <p14:creationId xmlns:p14="http://schemas.microsoft.com/office/powerpoint/2010/main" val="306889145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lvl="0">
              <a:buClr>
                <a:srgbClr val="000000"/>
              </a:buClr>
              <a:buAutoNum type="arabicParenR"/>
            </a:pPr>
            <a:r>
              <a:rPr lang="en" dirty="0" smtClean="0">
                <a:solidFill>
                  <a:srgbClr val="000000"/>
                </a:solidFill>
              </a:rPr>
              <a:t>Yomim tovim</a:t>
            </a:r>
          </a:p>
          <a:p>
            <a:pPr>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3478744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introduction</a:t>
            </a:r>
            <a:endParaRPr lang="en-US" dirty="0"/>
          </a:p>
        </p:txBody>
      </p:sp>
      <p:sp>
        <p:nvSpPr>
          <p:cNvPr id="3" name="Text Placeholder 2"/>
          <p:cNvSpPr>
            <a:spLocks noGrp="1"/>
          </p:cNvSpPr>
          <p:nvPr>
            <p:ph type="body" idx="1"/>
          </p:nvPr>
        </p:nvSpPr>
        <p:spPr/>
        <p:txBody>
          <a:bodyPr/>
          <a:lstStyle/>
          <a:p>
            <a:pPr>
              <a:spcBef>
                <a:spcPts val="600"/>
              </a:spcBef>
            </a:pPr>
            <a:r>
              <a:rPr lang="en-US" dirty="0">
                <a:solidFill>
                  <a:schemeClr val="tx1"/>
                </a:solidFill>
              </a:rPr>
              <a:t>Now we need to place the </a:t>
            </a:r>
            <a:r>
              <a:rPr lang="en-US" dirty="0" err="1">
                <a:solidFill>
                  <a:schemeClr val="tx1"/>
                </a:solidFill>
              </a:rPr>
              <a:t>Sidros</a:t>
            </a:r>
            <a:r>
              <a:rPr lang="en-US" dirty="0">
                <a:solidFill>
                  <a:schemeClr val="tx1"/>
                </a:solidFill>
              </a:rPr>
              <a:t> (</a:t>
            </a:r>
            <a:r>
              <a:rPr lang="en-US" dirty="0" err="1">
                <a:solidFill>
                  <a:schemeClr val="tx1"/>
                </a:solidFill>
              </a:rPr>
              <a:t>parshiyos</a:t>
            </a:r>
            <a:r>
              <a:rPr lang="en-US" dirty="0">
                <a:solidFill>
                  <a:schemeClr val="tx1"/>
                </a:solidFill>
              </a:rPr>
              <a:t>). It should be easy - they're in </a:t>
            </a:r>
            <a:r>
              <a:rPr lang="en-US" dirty="0" smtClean="0">
                <a:solidFill>
                  <a:schemeClr val="tx1"/>
                </a:solidFill>
              </a:rPr>
              <a:t>order!</a:t>
            </a:r>
          </a:p>
          <a:p>
            <a:pPr>
              <a:spcBef>
                <a:spcPts val="600"/>
              </a:spcBef>
            </a:pPr>
            <a:r>
              <a:rPr lang="en-US" dirty="0" smtClean="0">
                <a:solidFill>
                  <a:schemeClr val="tx1"/>
                </a:solidFill>
              </a:rPr>
              <a:t>Three </a:t>
            </a:r>
            <a:r>
              <a:rPr lang="en-US" dirty="0">
                <a:solidFill>
                  <a:schemeClr val="tx1"/>
                </a:solidFill>
              </a:rPr>
              <a:t>things make things more </a:t>
            </a:r>
            <a:r>
              <a:rPr lang="en-US" dirty="0" smtClean="0">
                <a:solidFill>
                  <a:schemeClr val="tx1"/>
                </a:solidFill>
              </a:rPr>
              <a:t>complicated.</a:t>
            </a:r>
          </a:p>
          <a:p>
            <a:pPr marL="939800" lvl="1" indent="-342900">
              <a:spcBef>
                <a:spcPts val="600"/>
              </a:spcBef>
              <a:buFont typeface="+mj-lt"/>
              <a:buAutoNum type="alphaLcParenR"/>
            </a:pPr>
            <a:r>
              <a:rPr lang="en-US" sz="1800" dirty="0" err="1" smtClean="0">
                <a:solidFill>
                  <a:schemeClr val="tx1"/>
                </a:solidFill>
              </a:rPr>
              <a:t>Yomim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endParaRPr lang="en-US" sz="1800" dirty="0" smtClean="0">
              <a:solidFill>
                <a:schemeClr val="tx1"/>
              </a:solidFill>
            </a:endParaRPr>
          </a:p>
          <a:p>
            <a:pPr lvl="1">
              <a:spcBef>
                <a:spcPts val="600"/>
              </a:spcBef>
              <a:buFont typeface="+mj-lt"/>
              <a:buAutoNum type="alphaLcParenR"/>
            </a:pPr>
            <a:r>
              <a:rPr lang="en-US" sz="1800" dirty="0" smtClean="0">
                <a:solidFill>
                  <a:schemeClr val="tx1"/>
                </a:solidFill>
              </a:rPr>
              <a:t>Counting </a:t>
            </a:r>
            <a:r>
              <a:rPr lang="en-US" sz="1800" dirty="0" err="1" smtClean="0">
                <a:solidFill>
                  <a:schemeClr val="tx1"/>
                </a:solidFill>
              </a:rPr>
              <a:t>parshiyos</a:t>
            </a:r>
            <a:endParaRPr lang="en-US" sz="1800" dirty="0" smtClean="0">
              <a:solidFill>
                <a:schemeClr val="tx1"/>
              </a:solidFill>
            </a:endParaRPr>
          </a:p>
          <a:p>
            <a:pPr lvl="1">
              <a:spcBef>
                <a:spcPts val="600"/>
              </a:spcBef>
              <a:buFont typeface="+mj-lt"/>
              <a:buAutoNum type="alphaLcParenR"/>
            </a:pP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and </a:t>
            </a:r>
            <a:r>
              <a:rPr lang="en-US" sz="1800" dirty="0" err="1">
                <a:solidFill>
                  <a:schemeClr val="tx1"/>
                </a:solidFill>
              </a:rPr>
              <a:t>c</a:t>
            </a:r>
            <a:r>
              <a:rPr lang="en-US" sz="1800" dirty="0" err="1" smtClean="0">
                <a:solidFill>
                  <a:schemeClr val="tx1"/>
                </a:solidFill>
              </a:rPr>
              <a:t>hutzah</a:t>
            </a:r>
            <a:r>
              <a:rPr lang="en-US" sz="1800" dirty="0" smtClean="0">
                <a:solidFill>
                  <a:schemeClr val="tx1"/>
                </a:solidFill>
              </a:rPr>
              <a:t> </a:t>
            </a:r>
            <a:r>
              <a:rPr lang="en-US" sz="1800" dirty="0" err="1">
                <a:solidFill>
                  <a:schemeClr val="tx1"/>
                </a:solidFill>
              </a:rPr>
              <a:t>l</a:t>
            </a:r>
            <a:r>
              <a:rPr lang="en-US" sz="1800" dirty="0" err="1" smtClean="0">
                <a:solidFill>
                  <a:schemeClr val="tx1"/>
                </a:solidFill>
              </a:rPr>
              <a:t>a’aretz</a:t>
            </a:r>
            <a:endParaRPr lang="en-US" sz="1800" dirty="0">
              <a:solidFill>
                <a:schemeClr val="tx1"/>
              </a:solidFill>
            </a:endParaRPr>
          </a:p>
        </p:txBody>
      </p:sp>
    </p:spTree>
    <p:extLst>
      <p:ext uri="{BB962C8B-B14F-4D97-AF65-F5344CB8AC3E}">
        <p14:creationId xmlns:p14="http://schemas.microsoft.com/office/powerpoint/2010/main" val="225817485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3a) </a:t>
            </a:r>
            <a:r>
              <a:rPr lang="en-US" dirty="0" err="1" smtClean="0"/>
              <a:t>Yomim</a:t>
            </a:r>
            <a:r>
              <a:rPr lang="en-US" dirty="0" smtClean="0"/>
              <a:t> </a:t>
            </a:r>
            <a:r>
              <a:rPr lang="en-US" dirty="0" err="1"/>
              <a:t>T</a:t>
            </a:r>
            <a:r>
              <a:rPr lang="en-US" dirty="0" err="1" smtClean="0"/>
              <a:t>ovim</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If </a:t>
            </a:r>
            <a:r>
              <a:rPr lang="en-US" dirty="0">
                <a:solidFill>
                  <a:schemeClr val="tx1"/>
                </a:solidFill>
              </a:rPr>
              <a:t>the </a:t>
            </a:r>
            <a:r>
              <a:rPr lang="en-US" dirty="0" smtClean="0">
                <a:solidFill>
                  <a:schemeClr val="tx1"/>
                </a:solidFill>
              </a:rPr>
              <a:t>major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a:t>
            </a:r>
            <a:r>
              <a:rPr lang="en-US" dirty="0">
                <a:solidFill>
                  <a:schemeClr val="tx1"/>
                </a:solidFill>
              </a:rPr>
              <a:t>fall on Shabbos, they have their own </a:t>
            </a:r>
            <a:r>
              <a:rPr lang="en-US" dirty="0" smtClean="0">
                <a:solidFill>
                  <a:schemeClr val="tx1"/>
                </a:solidFill>
              </a:rPr>
              <a:t>reading</a:t>
            </a:r>
            <a:br>
              <a:rPr lang="en-US" dirty="0" smtClean="0">
                <a:solidFill>
                  <a:schemeClr val="tx1"/>
                </a:solidFill>
              </a:rPr>
            </a:br>
            <a:r>
              <a:rPr lang="en-US" dirty="0" smtClean="0">
                <a:solidFill>
                  <a:schemeClr val="tx1"/>
                </a:solidFill>
              </a:rPr>
              <a:t>- and </a:t>
            </a:r>
            <a:r>
              <a:rPr lang="en-US" dirty="0">
                <a:solidFill>
                  <a:schemeClr val="tx1"/>
                </a:solidFill>
              </a:rPr>
              <a:t>the weekly </a:t>
            </a:r>
            <a:r>
              <a:rPr lang="en-US" dirty="0" err="1">
                <a:solidFill>
                  <a:schemeClr val="tx1"/>
                </a:solidFill>
              </a:rPr>
              <a:t>sidrah</a:t>
            </a:r>
            <a:r>
              <a:rPr lang="en-US" dirty="0">
                <a:solidFill>
                  <a:schemeClr val="tx1"/>
                </a:solidFill>
              </a:rPr>
              <a:t> waits for the next week</a:t>
            </a:r>
            <a:r>
              <a:rPr lang="en-US" dirty="0" smtClean="0">
                <a:solidFill>
                  <a:schemeClr val="tx1"/>
                </a:solidFill>
              </a:rPr>
              <a:t>.</a:t>
            </a:r>
          </a:p>
          <a:p>
            <a:pPr>
              <a:spcBef>
                <a:spcPts val="600"/>
              </a:spcBef>
            </a:pPr>
            <a:r>
              <a:rPr lang="en-US" dirty="0" smtClean="0">
                <a:solidFill>
                  <a:schemeClr val="tx1"/>
                </a:solidFill>
              </a:rPr>
              <a:t>This applies to:</a:t>
            </a:r>
            <a:br>
              <a:rPr lang="en-US" dirty="0" smtClean="0">
                <a:solidFill>
                  <a:schemeClr val="tx1"/>
                </a:solidFill>
              </a:rPr>
            </a:br>
            <a:r>
              <a:rPr lang="en-US" dirty="0" smtClean="0">
                <a:solidFill>
                  <a:schemeClr val="tx1"/>
                </a:solidFill>
              </a:rPr>
              <a:t>Rosh Hashanah, Yom Kippur, all of </a:t>
            </a:r>
            <a:r>
              <a:rPr lang="en-US" dirty="0" err="1" smtClean="0">
                <a:solidFill>
                  <a:schemeClr val="tx1"/>
                </a:solidFill>
              </a:rPr>
              <a:t>Sukkos</a:t>
            </a:r>
            <a:r>
              <a:rPr lang="en-US" dirty="0" smtClean="0">
                <a:solidFill>
                  <a:schemeClr val="tx1"/>
                </a:solidFill>
              </a:rPr>
              <a:t>, all of Pesach, and Shavuos.</a:t>
            </a:r>
          </a:p>
          <a:p>
            <a:pPr>
              <a:spcBef>
                <a:spcPts val="600"/>
              </a:spcBef>
            </a:pPr>
            <a:r>
              <a:rPr lang="en-US" dirty="0" err="1" smtClean="0">
                <a:solidFill>
                  <a:schemeClr val="tx1"/>
                </a:solidFill>
              </a:rPr>
              <a:t>Sukkos</a:t>
            </a:r>
            <a:r>
              <a:rPr lang="en-US" dirty="0" smtClean="0">
                <a:solidFill>
                  <a:schemeClr val="tx1"/>
                </a:solidFill>
              </a:rPr>
              <a:t> and Pesach can contain one or two </a:t>
            </a:r>
            <a:r>
              <a:rPr lang="en-US" dirty="0" err="1" smtClean="0">
                <a:solidFill>
                  <a:schemeClr val="tx1"/>
                </a:solidFill>
              </a:rPr>
              <a:t>Shabboses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8672054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a:t>
            </a:r>
            <a:endParaRPr lang="en-US" dirty="0"/>
          </a:p>
        </p:txBody>
      </p:sp>
      <p:sp>
        <p:nvSpPr>
          <p:cNvPr id="3" name="Text Placeholder 2"/>
          <p:cNvSpPr>
            <a:spLocks noGrp="1"/>
          </p:cNvSpPr>
          <p:nvPr>
            <p:ph type="body" idx="1"/>
          </p:nvPr>
        </p:nvSpPr>
        <p:spPr/>
        <p:txBody>
          <a:bodyPr/>
          <a:lstStyle/>
          <a:p>
            <a:pPr>
              <a:lnSpc>
                <a:spcPct val="100000"/>
              </a:lnSpc>
              <a:spcBef>
                <a:spcPts val="600"/>
              </a:spcBef>
            </a:pPr>
            <a:r>
              <a:rPr lang="en-US" dirty="0" smtClean="0">
                <a:solidFill>
                  <a:schemeClr val="tx1"/>
                </a:solidFill>
              </a:rPr>
              <a:t>Depending on</a:t>
            </a:r>
          </a:p>
          <a:p>
            <a:pPr lvl="1">
              <a:lnSpc>
                <a:spcPct val="100000"/>
              </a:lnSpc>
              <a:spcBef>
                <a:spcPts val="600"/>
              </a:spcBef>
            </a:pPr>
            <a:r>
              <a:rPr lang="en-US" sz="1800" dirty="0" smtClean="0">
                <a:solidFill>
                  <a:schemeClr val="tx1"/>
                </a:solidFill>
              </a:rPr>
              <a:t>when Rosh Hashanah </a:t>
            </a:r>
            <a:r>
              <a:rPr lang="en-US" sz="1800" dirty="0">
                <a:solidFill>
                  <a:schemeClr val="tx1"/>
                </a:solidFill>
              </a:rPr>
              <a:t>falls at the beginning and end of the </a:t>
            </a:r>
            <a:r>
              <a:rPr lang="en-US" sz="1800" dirty="0" smtClean="0">
                <a:solidFill>
                  <a:schemeClr val="tx1"/>
                </a:solidFill>
              </a:rPr>
              <a:t>year, and</a:t>
            </a:r>
          </a:p>
          <a:p>
            <a:pPr lvl="1">
              <a:lnSpc>
                <a:spcPct val="100000"/>
              </a:lnSpc>
              <a:spcBef>
                <a:spcPts val="600"/>
              </a:spcBef>
            </a:pPr>
            <a:r>
              <a:rPr lang="en-US" sz="1800" dirty="0" smtClean="0">
                <a:solidFill>
                  <a:schemeClr val="tx1"/>
                </a:solidFill>
              </a:rPr>
              <a:t>how </a:t>
            </a:r>
            <a:r>
              <a:rPr lang="en-US" sz="1800" dirty="0">
                <a:solidFill>
                  <a:schemeClr val="tx1"/>
                </a:solidFill>
              </a:rPr>
              <a:t>many </a:t>
            </a:r>
            <a:r>
              <a:rPr lang="en-US" sz="1800" dirty="0" err="1">
                <a:solidFill>
                  <a:schemeClr val="tx1"/>
                </a:solidFill>
              </a:rPr>
              <a:t>y</a:t>
            </a:r>
            <a:r>
              <a:rPr lang="en-US" sz="1800" dirty="0" err="1" smtClean="0">
                <a:solidFill>
                  <a:schemeClr val="tx1"/>
                </a:solidFill>
              </a:rPr>
              <a:t>omim</a:t>
            </a:r>
            <a:r>
              <a:rPr lang="en-US" sz="1800" dirty="0" smtClean="0">
                <a:solidFill>
                  <a:schemeClr val="tx1"/>
                </a:solidFill>
              </a:rPr>
              <a:t> </a:t>
            </a:r>
            <a:r>
              <a:rPr lang="en-US" sz="1800" dirty="0" err="1">
                <a:solidFill>
                  <a:schemeClr val="tx1"/>
                </a:solidFill>
              </a:rPr>
              <a:t>t</a:t>
            </a:r>
            <a:r>
              <a:rPr lang="en-US" sz="1800" dirty="0" err="1" smtClean="0">
                <a:solidFill>
                  <a:schemeClr val="tx1"/>
                </a:solidFill>
              </a:rPr>
              <a:t>ovim</a:t>
            </a:r>
            <a:r>
              <a:rPr lang="en-US" sz="1800" dirty="0" smtClean="0">
                <a:solidFill>
                  <a:schemeClr val="tx1"/>
                </a:solidFill>
              </a:rPr>
              <a:t> interrupt,</a:t>
            </a:r>
          </a:p>
          <a:p>
            <a:pPr>
              <a:lnSpc>
                <a:spcPct val="100000"/>
              </a:lnSpc>
              <a:spcBef>
                <a:spcPts val="600"/>
              </a:spcBef>
            </a:pPr>
            <a:r>
              <a:rPr lang="en-US" dirty="0" smtClean="0">
                <a:solidFill>
                  <a:schemeClr val="tx1"/>
                </a:solidFill>
              </a:rPr>
              <a:t>we find the total </a:t>
            </a:r>
            <a:r>
              <a:rPr lang="en-US" dirty="0">
                <a:solidFill>
                  <a:schemeClr val="tx1"/>
                </a:solidFill>
              </a:rPr>
              <a:t>numbers of weekly </a:t>
            </a:r>
            <a:r>
              <a:rPr lang="en-US" dirty="0" err="1">
                <a:solidFill>
                  <a:schemeClr val="tx1"/>
                </a:solidFill>
              </a:rPr>
              <a:t>sidros</a:t>
            </a:r>
            <a:r>
              <a:rPr lang="en-US" dirty="0">
                <a:solidFill>
                  <a:schemeClr val="tx1"/>
                </a:solidFill>
              </a:rPr>
              <a:t> to </a:t>
            </a:r>
            <a:r>
              <a:rPr lang="en-US" dirty="0" smtClean="0">
                <a:solidFill>
                  <a:schemeClr val="tx1"/>
                </a:solidFill>
              </a:rPr>
              <a:t>read that year.</a:t>
            </a:r>
          </a:p>
          <a:p>
            <a:pPr>
              <a:lnSpc>
                <a:spcPct val="100000"/>
              </a:lnSpc>
              <a:spcBef>
                <a:spcPts val="600"/>
              </a:spcBef>
            </a:pPr>
            <a:r>
              <a:rPr lang="en-US" dirty="0" smtClean="0">
                <a:solidFill>
                  <a:schemeClr val="tx1"/>
                </a:solidFill>
              </a:rPr>
              <a:t>There are </a:t>
            </a:r>
            <a:r>
              <a:rPr lang="en-US" dirty="0">
                <a:solidFill>
                  <a:schemeClr val="tx1"/>
                </a:solidFill>
              </a:rPr>
              <a:t>54 </a:t>
            </a:r>
            <a:r>
              <a:rPr lang="en-US" dirty="0" err="1" smtClean="0">
                <a:solidFill>
                  <a:schemeClr val="tx1"/>
                </a:solidFill>
              </a:rPr>
              <a:t>sidros</a:t>
            </a:r>
            <a:r>
              <a:rPr lang="en-US" dirty="0" smtClean="0">
                <a:solidFill>
                  <a:schemeClr val="tx1"/>
                </a:solidFill>
              </a:rPr>
              <a:t> (see the left-hand pane in the </a:t>
            </a:r>
            <a:r>
              <a:rPr lang="en-US" dirty="0" err="1" smtClean="0">
                <a:solidFill>
                  <a:schemeClr val="tx1"/>
                </a:solidFill>
              </a:rPr>
              <a:t>Keviyus</a:t>
            </a:r>
            <a:r>
              <a:rPr lang="en-US" dirty="0" smtClean="0">
                <a:solidFill>
                  <a:schemeClr val="tx1"/>
                </a:solidFill>
              </a:rPr>
              <a:t> page). Some may need to be doubled up, to fit the actual number of readings.</a:t>
            </a:r>
          </a:p>
          <a:p>
            <a:pPr>
              <a:lnSpc>
                <a:spcPct val="100000"/>
              </a:lnSpc>
              <a:spcBef>
                <a:spcPts val="600"/>
              </a:spcBef>
            </a:pPr>
            <a:r>
              <a:rPr lang="en-US" dirty="0" smtClean="0">
                <a:solidFill>
                  <a:schemeClr val="tx1"/>
                </a:solidFill>
              </a:rPr>
              <a:t>[One of them is </a:t>
            </a:r>
            <a:r>
              <a:rPr lang="en-US" dirty="0" err="1" smtClean="0">
                <a:solidFill>
                  <a:schemeClr val="tx1"/>
                </a:solidFill>
              </a:rPr>
              <a:t>V’zos</a:t>
            </a:r>
            <a:r>
              <a:rPr lang="en-US" dirty="0" smtClean="0">
                <a:solidFill>
                  <a:schemeClr val="tx1"/>
                </a:solidFill>
              </a:rPr>
              <a:t> </a:t>
            </a:r>
            <a:r>
              <a:rPr lang="en-US" dirty="0" err="1" smtClean="0">
                <a:solidFill>
                  <a:schemeClr val="tx1"/>
                </a:solidFill>
              </a:rPr>
              <a:t>Habracha</a:t>
            </a:r>
            <a:r>
              <a:rPr lang="en-US" dirty="0" smtClean="0">
                <a:solidFill>
                  <a:schemeClr val="tx1"/>
                </a:solidFill>
              </a:rPr>
              <a:t>, and it is read on Simchas Torah – doesn’t count.]</a:t>
            </a:r>
          </a:p>
          <a:p>
            <a:pPr>
              <a:lnSpc>
                <a:spcPct val="100000"/>
              </a:lnSpc>
              <a:spcBef>
                <a:spcPts val="600"/>
              </a:spcBef>
            </a:pPr>
            <a:r>
              <a:rPr lang="en-US" dirty="0">
                <a:solidFill>
                  <a:schemeClr val="tx1"/>
                </a:solidFill>
              </a:rPr>
              <a:t>There are (about) four more weeks in a leap year (</a:t>
            </a:r>
            <a:r>
              <a:rPr lang="he-IL" dirty="0">
                <a:solidFill>
                  <a:schemeClr val="tx1"/>
                </a:solidFill>
              </a:rPr>
              <a:t>מעוברת</a:t>
            </a:r>
            <a:r>
              <a:rPr lang="en-US" dirty="0">
                <a:solidFill>
                  <a:schemeClr val="tx1"/>
                </a:solidFill>
              </a:rPr>
              <a:t>) than in a regular year (</a:t>
            </a:r>
            <a:r>
              <a:rPr lang="he-IL" dirty="0">
                <a:solidFill>
                  <a:schemeClr val="tx1"/>
                </a:solidFill>
              </a:rPr>
              <a:t>פשוטה</a:t>
            </a:r>
            <a:r>
              <a:rPr lang="en-US" dirty="0">
                <a:solidFill>
                  <a:schemeClr val="tx1"/>
                </a:solidFill>
              </a:rPr>
              <a:t>), so a regular year will need several more double </a:t>
            </a:r>
            <a:r>
              <a:rPr lang="en-US" dirty="0" err="1">
                <a:solidFill>
                  <a:schemeClr val="tx1"/>
                </a:solidFill>
              </a:rPr>
              <a:t>parshiyos</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86928677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3b) Counting </a:t>
            </a:r>
            <a:r>
              <a:rPr lang="en-US" dirty="0" err="1" smtClean="0"/>
              <a:t>parshiyos</a:t>
            </a:r>
            <a:r>
              <a:rPr lang="en-US" dirty="0" smtClean="0"/>
              <a:t>, cont.	</a:t>
            </a:r>
            <a:endParaRPr lang="en-US" dirty="0"/>
          </a:p>
        </p:txBody>
      </p:sp>
      <p:sp>
        <p:nvSpPr>
          <p:cNvPr id="3" name="Text Placeholder 2"/>
          <p:cNvSpPr>
            <a:spLocks noGrp="1"/>
          </p:cNvSpPr>
          <p:nvPr>
            <p:ph type="body" idx="1"/>
          </p:nvPr>
        </p:nvSpPr>
        <p:spPr>
          <a:xfrm>
            <a:off x="311700" y="1152474"/>
            <a:ext cx="8520600" cy="3625713"/>
          </a:xfrm>
        </p:spPr>
        <p:txBody>
          <a:bodyPr/>
          <a:lstStyle/>
          <a:p>
            <a:pPr>
              <a:spcBef>
                <a:spcPts val="600"/>
              </a:spcBef>
            </a:pPr>
            <a:r>
              <a:rPr lang="en-US" dirty="0" smtClean="0">
                <a:solidFill>
                  <a:schemeClr val="tx1"/>
                </a:solidFill>
              </a:rPr>
              <a:t>The </a:t>
            </a:r>
            <a:r>
              <a:rPr lang="en-US" dirty="0">
                <a:solidFill>
                  <a:schemeClr val="tx1"/>
                </a:solidFill>
              </a:rPr>
              <a:t>left pane on the </a:t>
            </a:r>
            <a:r>
              <a:rPr lang="en-US" dirty="0" err="1" smtClean="0">
                <a:solidFill>
                  <a:schemeClr val="tx1"/>
                </a:solidFill>
              </a:rPr>
              <a:t>Keviyus</a:t>
            </a:r>
            <a:r>
              <a:rPr lang="en-US" dirty="0" smtClean="0">
                <a:solidFill>
                  <a:schemeClr val="tx1"/>
                </a:solidFill>
              </a:rPr>
              <a:t> </a:t>
            </a:r>
            <a:r>
              <a:rPr lang="en-US" dirty="0">
                <a:solidFill>
                  <a:schemeClr val="tx1"/>
                </a:solidFill>
              </a:rPr>
              <a:t>web page shows which </a:t>
            </a:r>
            <a:r>
              <a:rPr lang="en-US" dirty="0" err="1">
                <a:solidFill>
                  <a:schemeClr val="tx1"/>
                </a:solidFill>
              </a:rPr>
              <a:t>sidros</a:t>
            </a:r>
            <a:r>
              <a:rPr lang="en-US" dirty="0">
                <a:solidFill>
                  <a:schemeClr val="tx1"/>
                </a:solidFill>
              </a:rPr>
              <a:t> can be doubled –</a:t>
            </a:r>
            <a:br>
              <a:rPr lang="en-US" dirty="0">
                <a:solidFill>
                  <a:schemeClr val="tx1"/>
                </a:solidFill>
              </a:rPr>
            </a:br>
            <a:r>
              <a:rPr lang="en-US" dirty="0">
                <a:solidFill>
                  <a:schemeClr val="tx1"/>
                </a:solidFill>
              </a:rPr>
              <a:t>but not how to decide which ones actually are</a:t>
            </a:r>
            <a:r>
              <a:rPr lang="en-US" dirty="0" smtClean="0">
                <a:solidFill>
                  <a:schemeClr val="tx1"/>
                </a:solidFill>
              </a:rPr>
              <a:t>.</a:t>
            </a:r>
          </a:p>
          <a:p>
            <a:pPr>
              <a:spcBef>
                <a:spcPts val="600"/>
              </a:spcBef>
            </a:pPr>
            <a:r>
              <a:rPr lang="en-US" dirty="0" smtClean="0">
                <a:solidFill>
                  <a:schemeClr val="tx1"/>
                </a:solidFill>
              </a:rPr>
              <a:t>We’ll do this in stages, going from one </a:t>
            </a:r>
            <a:r>
              <a:rPr lang="en-US" i="1" dirty="0" smtClean="0">
                <a:solidFill>
                  <a:schemeClr val="tx1"/>
                </a:solidFill>
              </a:rPr>
              <a:t>benchmark</a:t>
            </a:r>
            <a:r>
              <a:rPr lang="en-US" dirty="0" smtClean="0">
                <a:solidFill>
                  <a:schemeClr val="tx1"/>
                </a:solidFill>
              </a:rPr>
              <a:t> to another through the year.</a:t>
            </a:r>
          </a:p>
          <a:p>
            <a:pPr>
              <a:spcBef>
                <a:spcPts val="600"/>
              </a:spcBef>
            </a:pPr>
            <a:r>
              <a:rPr lang="en-US" dirty="0" smtClean="0">
                <a:solidFill>
                  <a:schemeClr val="tx1"/>
                </a:solidFill>
              </a:rPr>
              <a:t>We’ll need to know how many Shabbos readings there are between each pair of benchmarks. It may vary with the different calendars.</a:t>
            </a:r>
          </a:p>
          <a:p>
            <a:pPr>
              <a:spcBef>
                <a:spcPts val="600"/>
              </a:spcBef>
            </a:pPr>
            <a:r>
              <a:rPr lang="en-US" dirty="0" smtClean="0">
                <a:solidFill>
                  <a:schemeClr val="tx1"/>
                </a:solidFill>
              </a:rPr>
              <a:t>How far apart are the benchmarks? – this many weeks, this many extra days. Each </a:t>
            </a:r>
            <a:r>
              <a:rPr lang="en-US" dirty="0">
                <a:solidFill>
                  <a:schemeClr val="tx1"/>
                </a:solidFill>
              </a:rPr>
              <a:t>week is one reading.</a:t>
            </a:r>
            <a:br>
              <a:rPr lang="en-US" dirty="0">
                <a:solidFill>
                  <a:schemeClr val="tx1"/>
                </a:solidFill>
              </a:rPr>
            </a:br>
            <a:r>
              <a:rPr lang="en-US" dirty="0">
                <a:solidFill>
                  <a:schemeClr val="tx1"/>
                </a:solidFill>
              </a:rPr>
              <a:t>As for the extra days, it depends whether Shabbos falls in between</a:t>
            </a:r>
            <a:r>
              <a:rPr lang="en-US" dirty="0" smtClean="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220001819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3c) </a:t>
            </a:r>
            <a:r>
              <a:rPr lang="en-US" dirty="0" err="1" smtClean="0"/>
              <a:t>Eretz</a:t>
            </a:r>
            <a:r>
              <a:rPr lang="en-US" dirty="0" smtClean="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The </a:t>
            </a:r>
            <a:r>
              <a:rPr lang="en-US" dirty="0">
                <a:solidFill>
                  <a:schemeClr val="tx1"/>
                </a:solidFill>
              </a:rPr>
              <a:t>one-day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 in </a:t>
            </a:r>
            <a:r>
              <a:rPr lang="en-US" dirty="0" err="1">
                <a:solidFill>
                  <a:schemeClr val="tx1"/>
                </a:solidFill>
              </a:rPr>
              <a:t>Eretz</a:t>
            </a:r>
            <a:r>
              <a:rPr lang="en-US" dirty="0">
                <a:solidFill>
                  <a:schemeClr val="tx1"/>
                </a:solidFill>
              </a:rPr>
              <a:t> </a:t>
            </a:r>
            <a:r>
              <a:rPr lang="en-US" dirty="0" err="1">
                <a:solidFill>
                  <a:schemeClr val="tx1"/>
                </a:solidFill>
              </a:rPr>
              <a:t>Yisroel</a:t>
            </a:r>
            <a:r>
              <a:rPr lang="en-US" dirty="0">
                <a:solidFill>
                  <a:schemeClr val="tx1"/>
                </a:solidFill>
              </a:rPr>
              <a:t> </a:t>
            </a:r>
            <a:r>
              <a:rPr lang="en-US" dirty="0" smtClean="0">
                <a:solidFill>
                  <a:schemeClr val="tx1"/>
                </a:solidFill>
              </a:rPr>
              <a:t>can mean </a:t>
            </a:r>
            <a:r>
              <a:rPr lang="en-US" dirty="0">
                <a:solidFill>
                  <a:schemeClr val="tx1"/>
                </a:solidFill>
              </a:rPr>
              <a:t>that </a:t>
            </a:r>
            <a:r>
              <a:rPr lang="en-US" dirty="0" smtClean="0">
                <a:solidFill>
                  <a:schemeClr val="tx1"/>
                </a:solidFill>
              </a:rPr>
              <a:t>the second day of </a:t>
            </a:r>
            <a:r>
              <a:rPr lang="en-US" dirty="0" err="1">
                <a:solidFill>
                  <a:schemeClr val="tx1"/>
                </a:solidFill>
              </a:rPr>
              <a:t>y</a:t>
            </a:r>
            <a:r>
              <a:rPr lang="en-US" dirty="0" err="1" smtClean="0">
                <a:solidFill>
                  <a:schemeClr val="tx1"/>
                </a:solidFill>
              </a:rPr>
              <a:t>om</a:t>
            </a:r>
            <a:r>
              <a:rPr lang="en-US" dirty="0" smtClean="0">
                <a:solidFill>
                  <a:schemeClr val="tx1"/>
                </a:solidFill>
              </a:rPr>
              <a:t> tov </a:t>
            </a:r>
            <a:r>
              <a:rPr lang="en-US" dirty="0">
                <a:solidFill>
                  <a:schemeClr val="tx1"/>
                </a:solidFill>
              </a:rPr>
              <a:t>falls on </a:t>
            </a:r>
            <a:r>
              <a:rPr lang="en-US" dirty="0" smtClean="0">
                <a:solidFill>
                  <a:schemeClr val="tx1"/>
                </a:solidFill>
              </a:rPr>
              <a:t>Shabbos, and takes over the Torah reading in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a:t>
            </a:r>
          </a:p>
          <a:p>
            <a:pPr>
              <a:spcBef>
                <a:spcPts val="600"/>
              </a:spcBef>
            </a:pPr>
            <a:r>
              <a:rPr lang="en-US" dirty="0" smtClean="0">
                <a:solidFill>
                  <a:schemeClr val="tx1"/>
                </a:solidFill>
              </a:rPr>
              <a:t>but not in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a:t>
            </a:r>
          </a:p>
          <a:p>
            <a:pPr>
              <a:spcBef>
                <a:spcPts val="600"/>
              </a:spcBef>
            </a:pPr>
            <a:r>
              <a:rPr lang="en-US" dirty="0" smtClean="0">
                <a:solidFill>
                  <a:schemeClr val="tx1"/>
                </a:solidFill>
              </a:rPr>
              <a:t>That would mean that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a:t>
            </a:r>
            <a:r>
              <a:rPr lang="en-US" dirty="0">
                <a:solidFill>
                  <a:schemeClr val="tx1"/>
                </a:solidFill>
              </a:rPr>
              <a:t>has room for an extra </a:t>
            </a:r>
            <a:r>
              <a:rPr lang="en-US" dirty="0" err="1">
                <a:solidFill>
                  <a:schemeClr val="tx1"/>
                </a:solidFill>
              </a:rPr>
              <a:t>parsha</a:t>
            </a:r>
            <a:r>
              <a:rPr lang="en-US" dirty="0">
                <a:solidFill>
                  <a:schemeClr val="tx1"/>
                </a:solidFill>
              </a:rPr>
              <a:t> </a:t>
            </a:r>
            <a:r>
              <a:rPr lang="en-US" dirty="0" smtClean="0">
                <a:solidFill>
                  <a:schemeClr val="tx1"/>
                </a:solidFill>
              </a:rPr>
              <a:t>that year, compared to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It will jump a week ahead then, and stay ahead until </a:t>
            </a:r>
            <a:r>
              <a:rPr lang="en-US" dirty="0" err="1" smtClean="0">
                <a:solidFill>
                  <a:schemeClr val="tx1"/>
                </a:solidFill>
              </a:rPr>
              <a:t>chutzah</a:t>
            </a:r>
            <a:r>
              <a:rPr lang="en-US" dirty="0" smtClean="0">
                <a:solidFill>
                  <a:schemeClr val="tx1"/>
                </a:solidFill>
              </a:rPr>
              <a:t> </a:t>
            </a:r>
            <a:r>
              <a:rPr lang="en-US" dirty="0" err="1" smtClean="0">
                <a:solidFill>
                  <a:schemeClr val="tx1"/>
                </a:solidFill>
              </a:rPr>
              <a:t>la’aretz</a:t>
            </a:r>
            <a:r>
              <a:rPr lang="en-US" dirty="0" smtClean="0">
                <a:solidFill>
                  <a:schemeClr val="tx1"/>
                </a:solidFill>
              </a:rPr>
              <a:t> has a double </a:t>
            </a:r>
            <a:r>
              <a:rPr lang="en-US" dirty="0" err="1" smtClean="0">
                <a:solidFill>
                  <a:schemeClr val="tx1"/>
                </a:solidFill>
              </a:rPr>
              <a:t>parsha</a:t>
            </a:r>
            <a:r>
              <a:rPr lang="en-US" dirty="0" smtClean="0">
                <a:solidFill>
                  <a:schemeClr val="tx1"/>
                </a:solidFill>
              </a:rPr>
              <a:t> and </a:t>
            </a:r>
            <a:r>
              <a:rPr lang="en-US" dirty="0" err="1" smtClean="0">
                <a:solidFill>
                  <a:schemeClr val="tx1"/>
                </a:solidFill>
              </a:rPr>
              <a:t>Eretz</a:t>
            </a:r>
            <a:r>
              <a:rPr lang="en-US" dirty="0" smtClean="0">
                <a:solidFill>
                  <a:schemeClr val="tx1"/>
                </a:solidFill>
              </a:rPr>
              <a:t> </a:t>
            </a:r>
            <a:r>
              <a:rPr lang="en-US" dirty="0" err="1" smtClean="0">
                <a:solidFill>
                  <a:schemeClr val="tx1"/>
                </a:solidFill>
              </a:rPr>
              <a:t>Yisroel</a:t>
            </a:r>
            <a:r>
              <a:rPr lang="en-US" dirty="0" smtClean="0">
                <a:solidFill>
                  <a:schemeClr val="tx1"/>
                </a:solidFill>
              </a:rPr>
              <a:t> not.</a:t>
            </a:r>
            <a:endParaRPr lang="en-US" dirty="0">
              <a:solidFill>
                <a:schemeClr val="tx1"/>
              </a:solidFill>
            </a:endParaRPr>
          </a:p>
        </p:txBody>
      </p:sp>
    </p:spTree>
    <p:extLst>
      <p:ext uri="{BB962C8B-B14F-4D97-AF65-F5344CB8AC3E}">
        <p14:creationId xmlns:p14="http://schemas.microsoft.com/office/powerpoint/2010/main" val="425715044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Sidros, cont.</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36979299"/>
              </p:ext>
            </p:extLst>
          </p:nvPr>
        </p:nvGraphicFramePr>
        <p:xfrm>
          <a:off x="753036" y="1188054"/>
          <a:ext cx="7637928" cy="3388360"/>
        </p:xfrm>
        <a:graphic>
          <a:graphicData uri="http://schemas.openxmlformats.org/drawingml/2006/table">
            <a:tbl>
              <a:tblPr>
                <a:tableStyleId>{073A0DAA-6AF3-43AB-8588-CEC1D06C72B9}</a:tableStyleId>
              </a:tblPr>
              <a:tblGrid>
                <a:gridCol w="3469340">
                  <a:extLst>
                    <a:ext uri="{9D8B030D-6E8A-4147-A177-3AD203B41FA5}">
                      <a16:colId xmlns:a16="http://schemas.microsoft.com/office/drawing/2014/main" val="1323424614"/>
                    </a:ext>
                  </a:extLst>
                </a:gridCol>
                <a:gridCol w="4168588">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1800" b="1" dirty="0" smtClean="0"/>
                        <a:t>This year:</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0" indent="0">
                        <a:buFont typeface="Arial" panose="020B0604020202020204" pitchFamily="34" charset="0"/>
                        <a:buNone/>
                      </a:pPr>
                      <a:r>
                        <a:rPr lang="en-US" sz="1800" dirty="0" smtClean="0">
                          <a:solidFill>
                            <a:schemeClr val="tx1"/>
                          </a:solidFill>
                        </a:rPr>
                        <a:t>Scroll down your calendar </a:t>
                      </a:r>
                      <a:r>
                        <a:rPr lang="en-US" sz="1800" smtClean="0">
                          <a:solidFill>
                            <a:schemeClr val="tx1"/>
                          </a:solidFill>
                        </a:rPr>
                        <a:t>for the </a:t>
                      </a:r>
                      <a:r>
                        <a:rPr lang="en-US" sz="1800" dirty="0" smtClean="0">
                          <a:solidFill>
                            <a:schemeClr val="tx1"/>
                          </a:solidFill>
                        </a:rPr>
                        <a:t>year and see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where the </a:t>
                      </a:r>
                      <a:r>
                        <a:rPr lang="en-US" sz="1800" dirty="0" err="1" smtClean="0">
                          <a:solidFill>
                            <a:schemeClr val="tx1"/>
                          </a:solidFill>
                        </a:rPr>
                        <a:t>parshiyos</a:t>
                      </a:r>
                      <a:r>
                        <a:rPr lang="en-US" sz="1800" dirty="0" smtClean="0">
                          <a:solidFill>
                            <a:schemeClr val="tx1"/>
                          </a:solidFill>
                        </a:rPr>
                        <a:t> get pushed away by the major </a:t>
                      </a:r>
                      <a:r>
                        <a:rPr lang="en-US" sz="1800" dirty="0" err="1" smtClean="0">
                          <a:solidFill>
                            <a:schemeClr val="tx1"/>
                          </a:solidFill>
                        </a:rPr>
                        <a:t>Yomim</a:t>
                      </a:r>
                      <a:r>
                        <a:rPr lang="en-US" sz="1800" dirty="0" smtClean="0">
                          <a:solidFill>
                            <a:schemeClr val="tx1"/>
                          </a:solidFill>
                        </a:rPr>
                        <a:t> </a:t>
                      </a:r>
                      <a:r>
                        <a:rPr lang="en-US" sz="1800" dirty="0" err="1" smtClean="0">
                          <a:solidFill>
                            <a:schemeClr val="tx1"/>
                          </a:solidFill>
                        </a:rPr>
                        <a:t>Tovim</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he-IL" sz="1800" dirty="0" smtClean="0">
                          <a:solidFill>
                            <a:schemeClr val="tx1"/>
                          </a:solidFill>
                        </a:rPr>
                        <a:t>בש"ז</a:t>
                      </a:r>
                      <a:r>
                        <a:rPr lang="en-US" sz="1800" dirty="0" smtClean="0">
                          <a:solidFill>
                            <a:schemeClr val="tx1"/>
                          </a:solidFill>
                        </a:rPr>
                        <a:t> leap year. On Shabbos: </a:t>
                      </a:r>
                      <a:r>
                        <a:rPr lang="en-US" sz="1800" dirty="0" err="1" smtClean="0">
                          <a:solidFill>
                            <a:schemeClr val="tx1"/>
                          </a:solidFill>
                        </a:rPr>
                        <a:t>Chol</a:t>
                      </a:r>
                      <a:r>
                        <a:rPr lang="en-US" sz="1800" dirty="0" smtClean="0">
                          <a:solidFill>
                            <a:schemeClr val="tx1"/>
                          </a:solidFill>
                        </a:rPr>
                        <a:t> </a:t>
                      </a:r>
                      <a:r>
                        <a:rPr lang="en-US" sz="1800" dirty="0" err="1" smtClean="0">
                          <a:solidFill>
                            <a:schemeClr val="tx1"/>
                          </a:solidFill>
                        </a:rPr>
                        <a:t>Hamoed</a:t>
                      </a:r>
                      <a:r>
                        <a:rPr lang="en-US" sz="1800" dirty="0" smtClean="0">
                          <a:solidFill>
                            <a:schemeClr val="tx1"/>
                          </a:solidFill>
                        </a:rPr>
                        <a:t> </a:t>
                      </a:r>
                      <a:r>
                        <a:rPr lang="en-US" sz="1800" dirty="0" err="1" smtClean="0">
                          <a:solidFill>
                            <a:schemeClr val="tx1"/>
                          </a:solidFill>
                        </a:rPr>
                        <a:t>Sukkos</a:t>
                      </a:r>
                      <a:r>
                        <a:rPr lang="en-US" sz="1800" dirty="0" smtClean="0">
                          <a:solidFill>
                            <a:schemeClr val="tx1"/>
                          </a:solidFill>
                        </a:rPr>
                        <a:t>, first day of Pesach</a:t>
                      </a:r>
                      <a:r>
                        <a:rPr lang="en-US" sz="1800" baseline="0" dirty="0" smtClean="0">
                          <a:solidFill>
                            <a:schemeClr val="tx1"/>
                          </a:solidFill>
                        </a:rPr>
                        <a:t> -</a:t>
                      </a:r>
                      <a:r>
                        <a:rPr lang="en-US" sz="1800" dirty="0" smtClean="0">
                          <a:solidFill>
                            <a:schemeClr val="tx1"/>
                          </a:solidFill>
                        </a:rPr>
                        <a:t> </a:t>
                      </a:r>
                      <a:r>
                        <a:rPr lang="en-US" sz="1800" i="1" dirty="0" smtClean="0">
                          <a:solidFill>
                            <a:schemeClr val="tx1"/>
                          </a:solidFill>
                        </a:rPr>
                        <a:t>and </a:t>
                      </a:r>
                      <a:r>
                        <a:rPr lang="en-US" sz="1800" i="0" dirty="0" smtClean="0">
                          <a:solidFill>
                            <a:schemeClr val="tx1"/>
                          </a:solidFill>
                        </a:rPr>
                        <a:t>the </a:t>
                      </a:r>
                      <a:r>
                        <a:rPr lang="en-US" sz="1800" dirty="0" smtClean="0">
                          <a:solidFill>
                            <a:schemeClr val="tx1"/>
                          </a:solidFill>
                        </a:rPr>
                        <a:t>last day but</a:t>
                      </a:r>
                      <a:r>
                        <a:rPr lang="en-US" sz="1800" baseline="0" dirty="0" smtClean="0">
                          <a:solidFill>
                            <a:schemeClr val="tx1"/>
                          </a:solidFill>
                        </a:rPr>
                        <a:t> only </a:t>
                      </a:r>
                      <a:r>
                        <a:rPr lang="en-US" sz="1800" dirty="0" smtClean="0">
                          <a:solidFill>
                            <a:schemeClr val="tx1"/>
                          </a:solidFill>
                        </a:rPr>
                        <a:t>in</a:t>
                      </a:r>
                      <a:r>
                        <a:rPr lang="en-US" sz="1800" baseline="0" dirty="0" smtClean="0">
                          <a:solidFill>
                            <a:schemeClr val="tx1"/>
                          </a:solidFill>
                        </a:rPr>
                        <a:t> </a:t>
                      </a:r>
                      <a:r>
                        <a:rPr lang="en-US" sz="1800" baseline="0" dirty="0" err="1" smtClean="0">
                          <a:solidFill>
                            <a:schemeClr val="tx1"/>
                          </a:solidFill>
                        </a:rPr>
                        <a:t>chutzah</a:t>
                      </a:r>
                      <a:r>
                        <a:rPr lang="en-US" sz="1800" baseline="0" dirty="0" smtClean="0">
                          <a:solidFill>
                            <a:schemeClr val="tx1"/>
                          </a:solidFill>
                        </a:rPr>
                        <a:t> </a:t>
                      </a:r>
                      <a:r>
                        <a:rPr lang="en-US" sz="1800" baseline="0" dirty="0" err="1" smtClean="0">
                          <a:solidFill>
                            <a:schemeClr val="tx1"/>
                          </a:solidFill>
                        </a:rPr>
                        <a:t>la’aretz</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1"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and how many times they need to be doubled to make things fit – to use all 54 </a:t>
                      </a:r>
                      <a:r>
                        <a:rPr lang="en-US" sz="1800" dirty="0" err="1" smtClean="0">
                          <a:solidFill>
                            <a:schemeClr val="tx1"/>
                          </a:solidFill>
                        </a:rPr>
                        <a:t>sidros</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turns</a:t>
                      </a:r>
                      <a:r>
                        <a:rPr lang="en-US" sz="1800" baseline="0" dirty="0" smtClean="0">
                          <a:solidFill>
                            <a:schemeClr val="tx1"/>
                          </a:solidFill>
                        </a:rPr>
                        <a:t> out we are </a:t>
                      </a:r>
                      <a:r>
                        <a:rPr lang="en-US" sz="1800" dirty="0" smtClean="0">
                          <a:solidFill>
                            <a:schemeClr val="tx1"/>
                          </a:solidFill>
                        </a:rPr>
                        <a:t>going to need one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(Matos-</a:t>
                      </a:r>
                      <a:r>
                        <a:rPr lang="en-US" sz="1800" dirty="0" err="1" smtClean="0">
                          <a:solidFill>
                            <a:schemeClr val="tx1"/>
                          </a:solidFill>
                        </a:rPr>
                        <a:t>Masei</a:t>
                      </a:r>
                      <a:r>
                        <a:rPr lang="en-US" sz="1800" dirty="0" smtClean="0">
                          <a:solidFill>
                            <a:schemeClr val="tx1"/>
                          </a:solidFill>
                        </a:rPr>
                        <a:t>) – and none at all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209758903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a:t>
            </a:r>
            <a:r>
              <a:rPr lang="en" dirty="0" smtClean="0"/>
              <a:t>) Yomim Tovim and Sidros</a:t>
            </a:r>
            <a:endParaRPr dirty="0"/>
          </a:p>
        </p:txBody>
      </p:sp>
      <p:sp>
        <p:nvSpPr>
          <p:cNvPr id="97" name="Google Shape;97;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Aft>
                <a:spcPts val="0"/>
              </a:spcAft>
              <a:buClr>
                <a:srgbClr val="000000"/>
              </a:buClr>
              <a:buSzPts val="1800"/>
              <a:buAutoNum type="arabicParenR"/>
            </a:pPr>
            <a:r>
              <a:rPr lang="en-US" dirty="0" smtClean="0">
                <a:solidFill>
                  <a:srgbClr val="000000"/>
                </a:solidFill>
              </a:rPr>
              <a:t>Pick a calendar</a:t>
            </a:r>
            <a:r>
              <a:rPr lang="en-US" dirty="0">
                <a:solidFill>
                  <a:srgbClr val="000000"/>
                </a:solidFill>
              </a:rPr>
              <a:t/>
            </a:r>
            <a:br>
              <a:rPr lang="en-US" dirty="0">
                <a:solidFill>
                  <a:srgbClr val="000000"/>
                </a:solidFill>
              </a:rPr>
            </a:br>
            <a:r>
              <a:rPr lang="en-US" dirty="0" smtClean="0">
                <a:solidFill>
                  <a:srgbClr val="000000"/>
                </a:solidFill>
              </a:rPr>
              <a:t>- </a:t>
            </a:r>
            <a:r>
              <a:rPr lang="en-US" dirty="0" err="1" smtClean="0">
                <a:solidFill>
                  <a:srgbClr val="000000"/>
                </a:solidFill>
              </a:rPr>
              <a:t>Keviyus</a:t>
            </a:r>
            <a:r>
              <a:rPr lang="en-US" dirty="0" smtClean="0">
                <a:solidFill>
                  <a:srgbClr val="000000"/>
                </a:solidFill>
              </a:rPr>
              <a:t> </a:t>
            </a:r>
            <a:r>
              <a:rPr lang="en-US" dirty="0">
                <a:solidFill>
                  <a:srgbClr val="000000"/>
                </a:solidFill>
              </a:rPr>
              <a:t>page</a:t>
            </a:r>
            <a:br>
              <a:rPr lang="en-US" dirty="0">
                <a:solidFill>
                  <a:srgbClr val="000000"/>
                </a:solidFill>
              </a:rPr>
            </a:br>
            <a:r>
              <a:rPr lang="en-US" dirty="0">
                <a:solidFill>
                  <a:srgbClr val="000000"/>
                </a:solidFill>
              </a:rPr>
              <a:t>- Find this year’s calendar</a:t>
            </a:r>
          </a:p>
          <a:p>
            <a:pPr lvl="0">
              <a:buClr>
                <a:srgbClr val="000000"/>
              </a:buClr>
              <a:buAutoNum type="arabicParenR"/>
            </a:pPr>
            <a:r>
              <a:rPr lang="en" dirty="0" smtClean="0">
                <a:solidFill>
                  <a:srgbClr val="000000"/>
                </a:solidFill>
              </a:rPr>
              <a:t>Yomim Tovim</a:t>
            </a:r>
          </a:p>
          <a:p>
            <a:pPr>
              <a:buClr>
                <a:srgbClr val="000000"/>
              </a:buClr>
              <a:buFont typeface="Arial"/>
              <a:buAutoNum type="arabicParenR"/>
            </a:pPr>
            <a:r>
              <a:rPr lang="en-US" dirty="0" err="1">
                <a:solidFill>
                  <a:schemeClr val="tx1"/>
                </a:solidFill>
              </a:rPr>
              <a:t>Sidros</a:t>
            </a:r>
            <a:r>
              <a:rPr lang="en-US" dirty="0">
                <a:solidFill>
                  <a:schemeClr val="tx1"/>
                </a:solidFill>
              </a:rPr>
              <a:t/>
            </a:r>
            <a:br>
              <a:rPr lang="en-US" dirty="0">
                <a:solidFill>
                  <a:schemeClr val="tx1"/>
                </a:solidFill>
              </a:rPr>
            </a:br>
            <a:r>
              <a:rPr lang="en" dirty="0">
                <a:solidFill>
                  <a:schemeClr val="tx1"/>
                </a:solidFill>
              </a:rPr>
              <a:t>- </a:t>
            </a:r>
            <a:r>
              <a:rPr lang="en-US" dirty="0">
                <a:solidFill>
                  <a:schemeClr val="tx1"/>
                </a:solidFill>
              </a:rPr>
              <a:t>Introduction</a:t>
            </a:r>
            <a:r>
              <a:rPr lang="en" dirty="0">
                <a:solidFill>
                  <a:schemeClr val="tx1"/>
                </a:solidFill>
              </a:rPr>
              <a:t/>
            </a:r>
            <a:br>
              <a:rPr lang="en" dirty="0">
                <a:solidFill>
                  <a:schemeClr val="tx1"/>
                </a:solidFill>
              </a:rPr>
            </a:br>
            <a:r>
              <a:rPr lang="en" dirty="0" smtClean="0">
                <a:solidFill>
                  <a:srgbClr val="000000"/>
                </a:solidFill>
              </a:rPr>
              <a:t>- Arranging the sidros</a:t>
            </a:r>
            <a:endParaRPr lang="en" dirty="0">
              <a:solidFill>
                <a:srgbClr val="000000"/>
              </a:solidFill>
            </a:endParaRPr>
          </a:p>
          <a:p>
            <a:pPr lvl="0">
              <a:buClr>
                <a:srgbClr val="000000"/>
              </a:buClr>
              <a:buAutoNum type="arabicParenR"/>
            </a:pPr>
            <a:endParaRPr lang="en" dirty="0">
              <a:solidFill>
                <a:srgbClr val="000000"/>
              </a:solidFill>
            </a:endParaRPr>
          </a:p>
        </p:txBody>
      </p:sp>
    </p:spTree>
    <p:extLst>
      <p:ext uri="{BB962C8B-B14F-4D97-AF65-F5344CB8AC3E}">
        <p14:creationId xmlns:p14="http://schemas.microsoft.com/office/powerpoint/2010/main" val="2953323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97">
                                            <p:txEl>
                                              <p:pRg st="2" end="2"/>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Text Placeholder 2"/>
          <p:cNvSpPr>
            <a:spLocks noGrp="1"/>
          </p:cNvSpPr>
          <p:nvPr>
            <p:ph type="body" idx="1"/>
          </p:nvPr>
        </p:nvSpPr>
        <p:spPr>
          <a:xfrm>
            <a:off x="311700" y="1017725"/>
            <a:ext cx="8520600" cy="3572204"/>
          </a:xfrm>
        </p:spPr>
        <p:txBody>
          <a:bodyPr/>
          <a:lstStyle/>
          <a:p>
            <a:pPr marL="114300" indent="0">
              <a:buNone/>
            </a:pPr>
            <a:r>
              <a:rPr lang="en-US" dirty="0" smtClean="0">
                <a:solidFill>
                  <a:schemeClr val="tx1"/>
                </a:solidFill>
              </a:rPr>
              <a:t>We are going to calculate the Jewish calendar for a year.</a:t>
            </a:r>
          </a:p>
          <a:p>
            <a:pPr marL="114300" indent="0">
              <a:buNone/>
            </a:pPr>
            <a:r>
              <a:rPr lang="en-US" dirty="0" smtClean="0">
                <a:solidFill>
                  <a:schemeClr val="tx1"/>
                </a:solidFill>
              </a:rPr>
              <a:t>All we need </a:t>
            </a:r>
            <a:r>
              <a:rPr lang="en-US" dirty="0">
                <a:solidFill>
                  <a:schemeClr val="tx1"/>
                </a:solidFill>
              </a:rPr>
              <a:t>to know </a:t>
            </a:r>
            <a:r>
              <a:rPr lang="en-US" dirty="0" smtClean="0">
                <a:solidFill>
                  <a:schemeClr val="tx1"/>
                </a:solidFill>
              </a:rPr>
              <a:t>is the </a:t>
            </a:r>
            <a:r>
              <a:rPr lang="en-US" dirty="0">
                <a:solidFill>
                  <a:schemeClr val="tx1"/>
                </a:solidFill>
              </a:rPr>
              <a:t>number of the year. This year is </a:t>
            </a:r>
            <a:r>
              <a:rPr lang="he-IL" dirty="0">
                <a:solidFill>
                  <a:schemeClr val="tx1"/>
                </a:solidFill>
              </a:rPr>
              <a:t>תשע"ט</a:t>
            </a:r>
            <a:r>
              <a:rPr lang="en-US" dirty="0">
                <a:solidFill>
                  <a:schemeClr val="tx1"/>
                </a:solidFill>
              </a:rPr>
              <a:t> – 5779.</a:t>
            </a:r>
          </a:p>
          <a:p>
            <a:pPr marL="114300" indent="0">
              <a:buNone/>
            </a:pPr>
            <a:endParaRPr lang="en-US" dirty="0" smtClean="0">
              <a:solidFill>
                <a:schemeClr val="tx1"/>
              </a:solidFill>
            </a:endParaRPr>
          </a:p>
          <a:p>
            <a:pPr marL="114300" indent="0">
              <a:buNone/>
            </a:pPr>
            <a:r>
              <a:rPr lang="en-US" dirty="0" smtClean="0">
                <a:solidFill>
                  <a:schemeClr val="tx1"/>
                </a:solidFill>
              </a:rPr>
              <a:t>The </a:t>
            </a:r>
            <a:r>
              <a:rPr lang="en-US" dirty="0" smtClean="0">
                <a:solidFill>
                  <a:schemeClr val="tx1"/>
                </a:solidFill>
              </a:rPr>
              <a:t>steps we will follow:</a:t>
            </a:r>
          </a:p>
          <a:p>
            <a:pPr>
              <a:buFont typeface="+mj-lt"/>
              <a:buAutoNum type="arabicParenR"/>
            </a:pPr>
            <a:r>
              <a:rPr lang="en-US" dirty="0" smtClean="0">
                <a:solidFill>
                  <a:schemeClr val="tx1"/>
                </a:solidFill>
              </a:rPr>
              <a:t>Decide if this is a regular year (</a:t>
            </a:r>
            <a:r>
              <a:rPr lang="he-IL" dirty="0" smtClean="0">
                <a:solidFill>
                  <a:schemeClr val="tx1"/>
                </a:solidFill>
              </a:rPr>
              <a:t>פשוטה</a:t>
            </a:r>
            <a:r>
              <a:rPr lang="en-US" dirty="0" smtClean="0">
                <a:solidFill>
                  <a:schemeClr val="tx1"/>
                </a:solidFill>
              </a:rPr>
              <a:t>) or leap year (</a:t>
            </a:r>
            <a:r>
              <a:rPr lang="he-IL" dirty="0" smtClean="0">
                <a:solidFill>
                  <a:schemeClr val="tx1"/>
                </a:solidFill>
              </a:rPr>
              <a:t>מעוברת</a:t>
            </a:r>
            <a:r>
              <a:rPr lang="en-US" dirty="0" smtClean="0">
                <a:solidFill>
                  <a:schemeClr val="tx1"/>
                </a:solidFill>
              </a:rPr>
              <a:t>).</a:t>
            </a:r>
          </a:p>
          <a:p>
            <a:pPr>
              <a:buFont typeface="+mj-lt"/>
              <a:buAutoNum type="arabicParenR"/>
            </a:pPr>
            <a:r>
              <a:rPr lang="en-US" dirty="0" smtClean="0">
                <a:solidFill>
                  <a:schemeClr val="tx1"/>
                </a:solidFill>
              </a:rPr>
              <a:t>Find the </a:t>
            </a:r>
            <a:r>
              <a:rPr lang="en-US" dirty="0" err="1" smtClean="0">
                <a:solidFill>
                  <a:schemeClr val="tx1"/>
                </a:solidFill>
              </a:rPr>
              <a:t>molad</a:t>
            </a:r>
            <a:r>
              <a:rPr lang="en-US" dirty="0" smtClean="0">
                <a:solidFill>
                  <a:schemeClr val="tx1"/>
                </a:solidFill>
              </a:rPr>
              <a:t> for this Rosh Hashanah.</a:t>
            </a:r>
          </a:p>
          <a:p>
            <a:pPr>
              <a:buFont typeface="+mj-lt"/>
              <a:buAutoNum type="arabicParenR"/>
            </a:pPr>
            <a:r>
              <a:rPr lang="en-US" dirty="0" smtClean="0">
                <a:solidFill>
                  <a:schemeClr val="tx1"/>
                </a:solidFill>
              </a:rPr>
              <a:t>Find the </a:t>
            </a:r>
            <a:r>
              <a:rPr lang="en-US" dirty="0" err="1" smtClean="0">
                <a:solidFill>
                  <a:schemeClr val="tx1"/>
                </a:solidFill>
              </a:rPr>
              <a:t>molad</a:t>
            </a:r>
            <a:r>
              <a:rPr lang="en-US" dirty="0" smtClean="0">
                <a:solidFill>
                  <a:schemeClr val="tx1"/>
                </a:solidFill>
              </a:rPr>
              <a:t> for the </a:t>
            </a:r>
            <a:r>
              <a:rPr lang="en-US" i="1" dirty="0" smtClean="0">
                <a:solidFill>
                  <a:schemeClr val="tx1"/>
                </a:solidFill>
              </a:rPr>
              <a:t>next</a:t>
            </a:r>
            <a:r>
              <a:rPr lang="en-US" dirty="0" smtClean="0">
                <a:solidFill>
                  <a:schemeClr val="tx1"/>
                </a:solidFill>
              </a:rPr>
              <a:t> Rosh Hashanah.</a:t>
            </a:r>
          </a:p>
          <a:p>
            <a:pPr>
              <a:buFont typeface="+mj-lt"/>
              <a:buAutoNum type="arabicParenR"/>
            </a:pPr>
            <a:r>
              <a:rPr lang="en-US" dirty="0" smtClean="0">
                <a:solidFill>
                  <a:schemeClr val="tx1"/>
                </a:solidFill>
              </a:rPr>
              <a:t>Find the calendar days for this and the next Rosh Hashanah.</a:t>
            </a:r>
          </a:p>
          <a:p>
            <a:pPr>
              <a:buFont typeface="+mj-lt"/>
              <a:buAutoNum type="arabicParenR"/>
            </a:pPr>
            <a:r>
              <a:rPr lang="en-US" dirty="0" smtClean="0">
                <a:solidFill>
                  <a:schemeClr val="tx1"/>
                </a:solidFill>
              </a:rPr>
              <a:t>Find all the days of Rosh </a:t>
            </a:r>
            <a:r>
              <a:rPr lang="en-US" dirty="0" err="1" smtClean="0">
                <a:solidFill>
                  <a:schemeClr val="tx1"/>
                </a:solidFill>
              </a:rPr>
              <a:t>Chodesh</a:t>
            </a:r>
            <a:r>
              <a:rPr lang="en-US" dirty="0" smtClean="0">
                <a:solidFill>
                  <a:schemeClr val="tx1"/>
                </a:solidFill>
              </a:rPr>
              <a:t>, and all the </a:t>
            </a:r>
            <a:r>
              <a:rPr lang="en-US" dirty="0" err="1">
                <a:solidFill>
                  <a:schemeClr val="tx1"/>
                </a:solidFill>
              </a:rPr>
              <a:t>y</a:t>
            </a:r>
            <a:r>
              <a:rPr lang="en-US" dirty="0" err="1" smtClean="0">
                <a:solidFill>
                  <a:schemeClr val="tx1"/>
                </a:solidFill>
              </a:rPr>
              <a:t>omim</a:t>
            </a:r>
            <a:r>
              <a:rPr lang="en-US" dirty="0" smtClean="0">
                <a:solidFill>
                  <a:schemeClr val="tx1"/>
                </a:solidFill>
              </a:rPr>
              <a:t> </a:t>
            </a:r>
            <a:r>
              <a:rPr lang="en-US" dirty="0" err="1">
                <a:solidFill>
                  <a:schemeClr val="tx1"/>
                </a:solidFill>
              </a:rPr>
              <a:t>t</a:t>
            </a:r>
            <a:r>
              <a:rPr lang="en-US" dirty="0" err="1" smtClean="0">
                <a:solidFill>
                  <a:schemeClr val="tx1"/>
                </a:solidFill>
              </a:rPr>
              <a:t>ovim</a:t>
            </a:r>
            <a:r>
              <a:rPr lang="en-US" dirty="0" smtClean="0">
                <a:solidFill>
                  <a:schemeClr val="tx1"/>
                </a:solidFill>
              </a:rPr>
              <a:t>.</a:t>
            </a:r>
          </a:p>
          <a:p>
            <a:pPr>
              <a:buFont typeface="+mj-lt"/>
              <a:buAutoNum type="arabicParenR"/>
            </a:pPr>
            <a:r>
              <a:rPr lang="en-US" dirty="0" smtClean="0">
                <a:solidFill>
                  <a:schemeClr val="tx1"/>
                </a:solidFill>
              </a:rPr>
              <a:t>Determine the Torah readings (</a:t>
            </a:r>
            <a:r>
              <a:rPr lang="he-IL" dirty="0" smtClean="0">
                <a:solidFill>
                  <a:schemeClr val="tx1"/>
                </a:solidFill>
              </a:rPr>
              <a:t>סדרות</a:t>
            </a:r>
            <a:r>
              <a:rPr lang="en-US" dirty="0" smtClean="0">
                <a:solidFill>
                  <a:schemeClr val="tx1"/>
                </a:solidFill>
              </a:rPr>
              <a:t>).</a:t>
            </a:r>
          </a:p>
          <a:p>
            <a:pPr>
              <a:buFont typeface="+mj-lt"/>
              <a:buAutoNum type="arabicParenR"/>
            </a:pPr>
            <a:r>
              <a:rPr lang="en-US" dirty="0" smtClean="0">
                <a:solidFill>
                  <a:schemeClr val="tx1"/>
                </a:solidFill>
              </a:rPr>
              <a:t>Connect the calendar to the civil calendar – </a:t>
            </a:r>
            <a:r>
              <a:rPr lang="en-US" i="1" dirty="0" smtClean="0">
                <a:solidFill>
                  <a:schemeClr val="tx1"/>
                </a:solidFill>
              </a:rPr>
              <a:t>not</a:t>
            </a:r>
            <a:r>
              <a:rPr lang="en-US" dirty="0" smtClean="0">
                <a:solidFill>
                  <a:schemeClr val="tx1"/>
                </a:solidFill>
              </a:rPr>
              <a:t> included here.</a:t>
            </a:r>
          </a:p>
          <a:p>
            <a:pPr marL="114300" indent="0">
              <a:buNone/>
            </a:pPr>
            <a:endParaRPr lang="en-US" dirty="0" smtClean="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71236010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Sidros</a:t>
            </a:r>
            <a:r>
              <a:rPr lang="en-US" dirty="0" smtClean="0"/>
              <a:t> – Arranging the </a:t>
            </a:r>
            <a:r>
              <a:rPr lang="en-US" dirty="0" err="1" smtClean="0"/>
              <a:t>sidros</a:t>
            </a:r>
            <a:endParaRPr lang="en-US" dirty="0"/>
          </a:p>
        </p:txBody>
      </p:sp>
      <p:sp>
        <p:nvSpPr>
          <p:cNvPr id="3" name="Text Placeholder 2"/>
          <p:cNvSpPr>
            <a:spLocks noGrp="1"/>
          </p:cNvSpPr>
          <p:nvPr>
            <p:ph type="body" idx="1"/>
          </p:nvPr>
        </p:nvSpPr>
        <p:spPr/>
        <p:txBody>
          <a:bodyPr/>
          <a:lstStyle/>
          <a:p>
            <a:pPr marL="114300" lvl="0" indent="0">
              <a:spcBef>
                <a:spcPts val="800"/>
              </a:spcBef>
              <a:buClr>
                <a:srgbClr val="000000"/>
              </a:buClr>
              <a:buNone/>
            </a:pPr>
            <a:r>
              <a:rPr lang="en-US" dirty="0" smtClean="0">
                <a:solidFill>
                  <a:srgbClr val="000000"/>
                </a:solidFill>
              </a:rPr>
              <a:t>We do this in stages, working between benchmarks.</a:t>
            </a:r>
          </a:p>
          <a:p>
            <a:pPr lvl="0">
              <a:spcBef>
                <a:spcPts val="800"/>
              </a:spcBef>
              <a:buClr>
                <a:srgbClr val="000000"/>
              </a:buClr>
              <a:buAutoNum type="arabicParenR"/>
            </a:pPr>
            <a:r>
              <a:rPr lang="en-US" dirty="0" smtClean="0">
                <a:solidFill>
                  <a:srgbClr val="000000"/>
                </a:solidFill>
              </a:rPr>
              <a:t>Beginning the year</a:t>
            </a:r>
          </a:p>
          <a:p>
            <a:pPr lvl="0">
              <a:spcBef>
                <a:spcPts val="800"/>
              </a:spcBef>
              <a:buClr>
                <a:srgbClr val="000000"/>
              </a:buClr>
              <a:buAutoNum type="arabicParenR"/>
            </a:pPr>
            <a:r>
              <a:rPr lang="en" dirty="0" smtClean="0">
                <a:solidFill>
                  <a:srgbClr val="000000"/>
                </a:solidFill>
              </a:rPr>
              <a:t>Pesach</a:t>
            </a:r>
          </a:p>
          <a:p>
            <a:pPr lvl="0">
              <a:spcBef>
                <a:spcPts val="800"/>
              </a:spcBef>
              <a:buClr>
                <a:srgbClr val="000000"/>
              </a:buClr>
              <a:buAutoNum type="arabicParenR"/>
            </a:pPr>
            <a:r>
              <a:rPr lang="en" dirty="0" smtClean="0">
                <a:solidFill>
                  <a:srgbClr val="000000"/>
                </a:solidFill>
              </a:rPr>
              <a:t>Shavuos</a:t>
            </a:r>
          </a:p>
          <a:p>
            <a:pPr lvl="0">
              <a:spcBef>
                <a:spcPts val="800"/>
              </a:spcBef>
              <a:buClr>
                <a:srgbClr val="000000"/>
              </a:buClr>
              <a:buAutoNum type="arabicParenR"/>
            </a:pPr>
            <a:r>
              <a:rPr lang="en" dirty="0" smtClean="0">
                <a:solidFill>
                  <a:srgbClr val="000000"/>
                </a:solidFill>
              </a:rPr>
              <a:t>Tisha B’Av</a:t>
            </a:r>
          </a:p>
          <a:p>
            <a:pPr lvl="0">
              <a:spcBef>
                <a:spcPts val="800"/>
              </a:spcBef>
              <a:buClr>
                <a:srgbClr val="000000"/>
              </a:buClr>
              <a:buAutoNum type="arabicParenR"/>
            </a:pPr>
            <a:r>
              <a:rPr lang="en" dirty="0" smtClean="0">
                <a:solidFill>
                  <a:srgbClr val="000000"/>
                </a:solidFill>
              </a:rPr>
              <a:t>Nitzavim-Vayeilech</a:t>
            </a:r>
          </a:p>
          <a:p>
            <a:pPr marL="114300" lvl="0" indent="0">
              <a:spcBef>
                <a:spcPts val="800"/>
              </a:spcBef>
              <a:buClr>
                <a:srgbClr val="000000"/>
              </a:buClr>
              <a:buNone/>
            </a:pPr>
            <a:r>
              <a:rPr lang="en" dirty="0" smtClean="0">
                <a:solidFill>
                  <a:srgbClr val="000000"/>
                </a:solidFill>
              </a:rPr>
              <a:t>Plus - some changes between Eretz Yisroel and chutzah la’aretz</a:t>
            </a:r>
          </a:p>
          <a:p>
            <a:pPr marL="114300" lvl="0" indent="0">
              <a:spcBef>
                <a:spcPts val="800"/>
              </a:spcBef>
              <a:buClr>
                <a:srgbClr val="000000"/>
              </a:buClr>
              <a:buNone/>
            </a:pPr>
            <a:r>
              <a:rPr lang="en" dirty="0" smtClean="0">
                <a:solidFill>
                  <a:srgbClr val="000000"/>
                </a:solidFill>
              </a:rPr>
              <a:t>(A fuller description is in the separate Sidros.pptx)</a:t>
            </a:r>
          </a:p>
          <a:p>
            <a:pPr>
              <a:buClr>
                <a:srgbClr val="000000"/>
              </a:buClr>
              <a:buFont typeface="Arial"/>
              <a:buAutoNum type="arabicParenR" startAt="6"/>
            </a:pPr>
            <a:endParaRPr lang="en-US" dirty="0">
              <a:solidFill>
                <a:srgbClr val="000000"/>
              </a:solidFill>
              <a:highlight>
                <a:srgbClr val="FFFF00"/>
              </a:highlight>
            </a:endParaRPr>
          </a:p>
        </p:txBody>
      </p:sp>
    </p:spTree>
    <p:extLst>
      <p:ext uri="{BB962C8B-B14F-4D97-AF65-F5344CB8AC3E}">
        <p14:creationId xmlns:p14="http://schemas.microsoft.com/office/powerpoint/2010/main" val="376211681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1) Arranging the </a:t>
            </a:r>
            <a:r>
              <a:rPr lang="en-US" dirty="0" err="1"/>
              <a:t>sidros</a:t>
            </a:r>
            <a:r>
              <a:rPr lang="en-US" dirty="0"/>
              <a:t> – beginning the year</a:t>
            </a:r>
          </a:p>
        </p:txBody>
      </p:sp>
      <p:graphicFrame>
        <p:nvGraphicFramePr>
          <p:cNvPr id="4" name="Table 3"/>
          <p:cNvGraphicFramePr>
            <a:graphicFrameLocks noGrp="1"/>
          </p:cNvGraphicFramePr>
          <p:nvPr>
            <p:extLst>
              <p:ext uri="{D42A27DB-BD31-4B8C-83A1-F6EECF244321}">
                <p14:modId xmlns:p14="http://schemas.microsoft.com/office/powerpoint/2010/main" val="193591810"/>
              </p:ext>
            </p:extLst>
          </p:nvPr>
        </p:nvGraphicFramePr>
        <p:xfrm>
          <a:off x="627530" y="1111089"/>
          <a:ext cx="7637928" cy="366268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No </a:t>
                      </a:r>
                      <a:r>
                        <a:rPr lang="en-US" sz="1800" dirty="0" err="1" smtClean="0">
                          <a:solidFill>
                            <a:schemeClr val="tx1"/>
                          </a:solidFill>
                        </a:rPr>
                        <a:t>sidros</a:t>
                      </a:r>
                      <a:r>
                        <a:rPr lang="en-US" sz="1800" dirty="0" smtClean="0">
                          <a:solidFill>
                            <a:schemeClr val="tx1"/>
                          </a:solidFill>
                        </a:rPr>
                        <a:t> are ever combined until Adar</a:t>
                      </a:r>
                      <a:br>
                        <a:rPr lang="en-US" sz="1800" dirty="0" smtClean="0">
                          <a:solidFill>
                            <a:schemeClr val="tx1"/>
                          </a:solidFill>
                        </a:rPr>
                      </a:br>
                      <a:r>
                        <a:rPr lang="en-US" sz="1800" dirty="0" smtClean="0">
                          <a:solidFill>
                            <a:schemeClr val="tx1"/>
                          </a:solidFill>
                        </a:rPr>
                        <a:t>- in olden times they wouldn’t know till then if it would be a leap year!</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Scroll down to Adar</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a:t>
                      </a:r>
                      <a:r>
                        <a:rPr lang="en-US" sz="1800" baseline="0" dirty="0" smtClean="0">
                          <a:solidFill>
                            <a:schemeClr val="tx1"/>
                          </a:solidFill>
                        </a:rPr>
                        <a:t>, side by side.</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In a regular year we need to catch up about four weeks, so in a leap year all of </a:t>
                      </a:r>
                      <a:r>
                        <a:rPr lang="en-US" sz="1800" dirty="0" err="1" smtClean="0">
                          <a:solidFill>
                            <a:schemeClr val="tx1"/>
                          </a:solidFill>
                        </a:rPr>
                        <a:t>Vayakhel-Pekudei</a:t>
                      </a:r>
                      <a:r>
                        <a:rPr lang="en-US" sz="1800" dirty="0" smtClean="0">
                          <a:solidFill>
                            <a:schemeClr val="tx1"/>
                          </a:solidFill>
                        </a:rPr>
                        <a:t>,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 are separate.</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Go from </a:t>
                      </a:r>
                      <a:r>
                        <a:rPr lang="he-IL" sz="1800" dirty="0" smtClean="0">
                          <a:solidFill>
                            <a:schemeClr val="tx1"/>
                          </a:solidFill>
                        </a:rPr>
                        <a:t>פשוטה</a:t>
                      </a:r>
                      <a:r>
                        <a:rPr lang="en-US" sz="1800" dirty="0" smtClean="0">
                          <a:solidFill>
                            <a:schemeClr val="tx1"/>
                          </a:solidFill>
                        </a:rPr>
                        <a:t> years to </a:t>
                      </a:r>
                      <a:r>
                        <a:rPr lang="he-IL" sz="1800" dirty="0" smtClean="0">
                          <a:solidFill>
                            <a:schemeClr val="tx1"/>
                          </a:solidFill>
                        </a:rPr>
                        <a:t>מעוברת</a:t>
                      </a:r>
                      <a:r>
                        <a:rPr lang="en-US" sz="1800" dirty="0" smtClean="0">
                          <a:solidFill>
                            <a:schemeClr val="tx1"/>
                          </a:solidFill>
                        </a:rPr>
                        <a:t> years (right to left) and compare – Nisan on one side, Adar II on the other.</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But three of these pairs are after Pesach. So regular years won’t catch up to leap years until around Shavuos.</a:t>
                      </a:r>
                      <a:endParaRPr lang="en-US" sz="1800" dirty="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Pesach</a:t>
                      </a:r>
                      <a:r>
                        <a:rPr lang="en-US" sz="1800" baseline="0" dirty="0" smtClean="0">
                          <a:solidFill>
                            <a:schemeClr val="tx1"/>
                          </a:solidFill>
                        </a:rPr>
                        <a:t> and Shavuos, checking both sides.</a:t>
                      </a:r>
                      <a:endParaRPr lang="en-US" sz="1800" dirty="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84243984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 </a:t>
            </a:r>
            <a:r>
              <a:rPr lang="en-US" dirty="0"/>
              <a:t>Arranging the </a:t>
            </a:r>
            <a:r>
              <a:rPr lang="en-US" dirty="0" err="1"/>
              <a:t>sidros</a:t>
            </a:r>
            <a:r>
              <a:rPr lang="en-US" dirty="0"/>
              <a:t> – </a:t>
            </a:r>
            <a:r>
              <a:rPr lang="en-US" dirty="0" smtClean="0"/>
              <a:t>Pesach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547025740"/>
              </p:ext>
            </p:extLst>
          </p:nvPr>
        </p:nvGraphicFramePr>
        <p:xfrm>
          <a:off x="753036" y="1107372"/>
          <a:ext cx="7637928" cy="4211320"/>
        </p:xfrm>
        <a:graphic>
          <a:graphicData uri="http://schemas.openxmlformats.org/drawingml/2006/table">
            <a:tbl>
              <a:tblPr>
                <a:tableStyleId>{073A0DAA-6AF3-43AB-8588-CEC1D06C72B9}</a:tableStyleId>
              </a:tblPr>
              <a:tblGrid>
                <a:gridCol w="4464423">
                  <a:extLst>
                    <a:ext uri="{9D8B030D-6E8A-4147-A177-3AD203B41FA5}">
                      <a16:colId xmlns:a16="http://schemas.microsoft.com/office/drawing/2014/main" val="1323424614"/>
                    </a:ext>
                  </a:extLst>
                </a:gridCol>
                <a:gridCol w="3173505">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smtClean="0">
                          <a:solidFill>
                            <a:schemeClr val="tx1"/>
                          </a:solidFill>
                        </a:rPr>
                        <a:t>Tzav</a:t>
                      </a:r>
                      <a:r>
                        <a:rPr lang="en-US" sz="1800" dirty="0" smtClean="0">
                          <a:solidFill>
                            <a:schemeClr val="tx1"/>
                          </a:solidFill>
                        </a:rPr>
                        <a:t> is always right before Pesach for a </a:t>
                      </a:r>
                      <a:r>
                        <a:rPr lang="en-US" sz="1800" dirty="0" err="1" smtClean="0">
                          <a:solidFill>
                            <a:schemeClr val="tx1"/>
                          </a:solidFill>
                        </a:rPr>
                        <a:t>peshutah</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Check this for all calendars.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a:t>
                      </a:r>
                      <a:r>
                        <a:rPr lang="en-US" sz="1800" i="1" dirty="0" smtClean="0">
                          <a:solidFill>
                            <a:schemeClr val="tx1"/>
                          </a:solidFill>
                        </a:rPr>
                        <a:t>usually</a:t>
                      </a:r>
                      <a:r>
                        <a:rPr lang="en-US" sz="1800" baseline="0" dirty="0" smtClean="0">
                          <a:solidFill>
                            <a:schemeClr val="tx1"/>
                          </a:solidFill>
                        </a:rPr>
                        <a:t> </a:t>
                      </a:r>
                      <a:r>
                        <a:rPr lang="en-US" sz="1800" dirty="0" smtClean="0">
                          <a:solidFill>
                            <a:schemeClr val="tx1"/>
                          </a:solidFill>
                        </a:rPr>
                        <a:t>requires </a:t>
                      </a:r>
                      <a:r>
                        <a:rPr lang="en-US" sz="1800" dirty="0" err="1" smtClean="0">
                          <a:solidFill>
                            <a:schemeClr val="tx1"/>
                          </a:solidFill>
                        </a:rPr>
                        <a:t>Vayakhel-Pikudei</a:t>
                      </a:r>
                      <a:r>
                        <a:rPr lang="en-US" sz="1800" dirty="0" smtClean="0">
                          <a:solidFill>
                            <a:schemeClr val="tx1"/>
                          </a:solidFill>
                        </a:rPr>
                        <a:t> to be doubled: it’s the only double </a:t>
                      </a:r>
                      <a:r>
                        <a:rPr lang="en-US" sz="1800" dirty="0" err="1" smtClean="0">
                          <a:solidFill>
                            <a:schemeClr val="tx1"/>
                          </a:solidFill>
                        </a:rPr>
                        <a:t>parsha</a:t>
                      </a:r>
                      <a:r>
                        <a:rPr lang="en-US" sz="1800" dirty="0" smtClean="0">
                          <a:solidFill>
                            <a:schemeClr val="tx1"/>
                          </a:solidFill>
                        </a:rPr>
                        <a:t> before Tzav.</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It can help to open </a:t>
                      </a:r>
                      <a:r>
                        <a:rPr lang="en-US" sz="1800" i="1" dirty="0" smtClean="0">
                          <a:solidFill>
                            <a:schemeClr val="tx1"/>
                          </a:solidFill>
                        </a:rPr>
                        <a:t>two</a:t>
                      </a:r>
                      <a:r>
                        <a:rPr lang="en-US" sz="1800" dirty="0" smtClean="0">
                          <a:solidFill>
                            <a:schemeClr val="tx1"/>
                          </a:solidFill>
                        </a:rPr>
                        <a:t> calendars, side by side</a:t>
                      </a:r>
                      <a:r>
                        <a:rPr lang="en-US" sz="1800" baseline="0" dirty="0" smtClean="0">
                          <a:solidFill>
                            <a:schemeClr val="tx1"/>
                          </a:solidFill>
                        </a:rPr>
                        <a:t> – one near Simchas Torah, the other near Pesach.</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indent="-285750">
                        <a:buFont typeface="Arial" panose="020B0604020202020204" pitchFamily="34" charset="0"/>
                        <a:buChar char="•"/>
                      </a:pPr>
                      <a:r>
                        <a:rPr lang="en-US" sz="1800" dirty="0" smtClean="0">
                          <a:solidFill>
                            <a:schemeClr val="tx1"/>
                          </a:solidFill>
                        </a:rPr>
                        <a:t>A leap year has (at least) 4 extra </a:t>
                      </a:r>
                      <a:r>
                        <a:rPr lang="en-US" sz="1800" dirty="0" err="1" smtClean="0">
                          <a:solidFill>
                            <a:schemeClr val="tx1"/>
                          </a:solidFill>
                        </a:rPr>
                        <a:t>Shabboses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There are </a:t>
                      </a:r>
                      <a:r>
                        <a:rPr lang="en-US" sz="1800" i="1" dirty="0" smtClean="0">
                          <a:solidFill>
                            <a:schemeClr val="tx1"/>
                          </a:solidFill>
                        </a:rPr>
                        <a:t>no</a:t>
                      </a:r>
                      <a:r>
                        <a:rPr lang="en-US" sz="1800" dirty="0" smtClean="0">
                          <a:solidFill>
                            <a:schemeClr val="tx1"/>
                          </a:solidFill>
                        </a:rPr>
                        <a:t> double </a:t>
                      </a:r>
                      <a:r>
                        <a:rPr lang="en-US" sz="1800" dirty="0" err="1" smtClean="0">
                          <a:solidFill>
                            <a:schemeClr val="tx1"/>
                          </a:solidFill>
                        </a:rPr>
                        <a:t>parshiyos</a:t>
                      </a:r>
                      <a:r>
                        <a:rPr lang="en-US" sz="1800" dirty="0" smtClean="0">
                          <a:solidFill>
                            <a:schemeClr val="tx1"/>
                          </a:solidFill>
                        </a:rPr>
                        <a:t> before Pesach.</a:t>
                      </a:r>
                    </a:p>
                    <a:p>
                      <a:pPr marL="285750" indent="-285750">
                        <a:buFont typeface="Arial" panose="020B0604020202020204" pitchFamily="34" charset="0"/>
                        <a:buChar char="•"/>
                      </a:pPr>
                      <a:r>
                        <a:rPr lang="en-US" sz="1800" dirty="0" smtClean="0">
                          <a:solidFill>
                            <a:schemeClr val="tx1"/>
                          </a:solidFill>
                        </a:rPr>
                        <a:t>You get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Metzora</a:t>
                      </a:r>
                      <a:r>
                        <a:rPr lang="en-US" sz="1800" dirty="0" smtClean="0">
                          <a:solidFill>
                            <a:schemeClr val="tx1"/>
                          </a:solidFill>
                        </a:rPr>
                        <a:t>, or </a:t>
                      </a:r>
                      <a:r>
                        <a:rPr lang="en-US" sz="1800" b="1" dirty="0" err="1" smtClean="0">
                          <a:solidFill>
                            <a:schemeClr val="tx1"/>
                          </a:solidFill>
                        </a:rPr>
                        <a:t>Acharei</a:t>
                      </a:r>
                      <a:r>
                        <a:rPr lang="en-US" sz="1800" b="1" dirty="0" smtClean="0">
                          <a:solidFill>
                            <a:schemeClr val="tx1"/>
                          </a:solidFill>
                        </a:rPr>
                        <a:t> </a:t>
                      </a:r>
                      <a:r>
                        <a:rPr lang="en-US" sz="1800" b="1" dirty="0" err="1" smtClean="0">
                          <a:solidFill>
                            <a:schemeClr val="tx1"/>
                          </a:solidFill>
                        </a:rPr>
                        <a:t>Mos</a:t>
                      </a:r>
                      <a:r>
                        <a:rPr lang="en-US" sz="1800" dirty="0" smtClean="0">
                          <a:solidFill>
                            <a:schemeClr val="tx1"/>
                          </a:solidFill>
                        </a:rPr>
                        <a:t>, before Pesach.</a:t>
                      </a:r>
                    </a:p>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On some leap years,</a:t>
                      </a:r>
                      <a:r>
                        <a:rPr lang="en-US" sz="1800" baseline="0" dirty="0" smtClean="0">
                          <a:solidFill>
                            <a:schemeClr val="tx1"/>
                          </a:solidFill>
                        </a:rPr>
                        <a:t> you just run out of room – you can’t help getting to </a:t>
                      </a:r>
                      <a:r>
                        <a:rPr lang="en-US" sz="1800" baseline="0" dirty="0" err="1" smtClean="0">
                          <a:solidFill>
                            <a:schemeClr val="tx1"/>
                          </a:solidFill>
                        </a:rPr>
                        <a:t>Parshas</a:t>
                      </a:r>
                      <a:r>
                        <a:rPr lang="en-US" sz="1800" baseline="0" dirty="0" smtClean="0">
                          <a:solidFill>
                            <a:schemeClr val="tx1"/>
                          </a:solidFill>
                        </a:rPr>
                        <a:t> </a:t>
                      </a:r>
                      <a:r>
                        <a:rPr lang="en-US" sz="1800" baseline="0" dirty="0" err="1" smtClean="0">
                          <a:solidFill>
                            <a:schemeClr val="tx1"/>
                          </a:solidFill>
                        </a:rPr>
                        <a:t>Acharei</a:t>
                      </a:r>
                      <a:r>
                        <a:rPr lang="en-US" sz="1800" baseline="0" dirty="0" smtClean="0">
                          <a:solidFill>
                            <a:schemeClr val="tx1"/>
                          </a:solidFill>
                        </a:rPr>
                        <a:t> </a:t>
                      </a:r>
                      <a:r>
                        <a:rPr lang="en-US" sz="1800" baseline="0" dirty="0" err="1" smtClean="0">
                          <a:solidFill>
                            <a:schemeClr val="tx1"/>
                          </a:solidFill>
                        </a:rPr>
                        <a:t>Mos</a:t>
                      </a:r>
                      <a:r>
                        <a:rPr lang="en-US" sz="1800" baseline="0" dirty="0" smtClean="0">
                          <a:solidFill>
                            <a:schemeClr val="tx1"/>
                          </a:solidFill>
                        </a:rPr>
                        <a:t> without any double </a:t>
                      </a:r>
                      <a:r>
                        <a:rPr lang="en-US" sz="1800" baseline="0" dirty="0" err="1" smtClean="0">
                          <a:solidFill>
                            <a:schemeClr val="tx1"/>
                          </a:solidFill>
                        </a:rPr>
                        <a:t>parshiyos</a:t>
                      </a:r>
                      <a:r>
                        <a:rPr lang="en-US" sz="1800" baseline="0" dirty="0" smtClean="0">
                          <a:solidFill>
                            <a:schemeClr val="tx1"/>
                          </a:solidFill>
                        </a:rPr>
                        <a:t> at all.</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4157859901"/>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Arranging the </a:t>
            </a:r>
            <a:r>
              <a:rPr lang="en-US" dirty="0" err="1"/>
              <a:t>sidros</a:t>
            </a:r>
            <a:r>
              <a:rPr lang="en-US" dirty="0"/>
              <a:t> – Shavuos</a:t>
            </a:r>
          </a:p>
        </p:txBody>
      </p:sp>
      <p:graphicFrame>
        <p:nvGraphicFramePr>
          <p:cNvPr id="4" name="Table 3"/>
          <p:cNvGraphicFramePr>
            <a:graphicFrameLocks noGrp="1"/>
          </p:cNvGraphicFramePr>
          <p:nvPr>
            <p:extLst>
              <p:ext uri="{D42A27DB-BD31-4B8C-83A1-F6EECF244321}">
                <p14:modId xmlns:p14="http://schemas.microsoft.com/office/powerpoint/2010/main" val="1738833801"/>
              </p:ext>
            </p:extLst>
          </p:nvPr>
        </p:nvGraphicFramePr>
        <p:xfrm>
          <a:off x="753036" y="1017725"/>
          <a:ext cx="7637928" cy="4013200"/>
        </p:xfrm>
        <a:graphic>
          <a:graphicData uri="http://schemas.openxmlformats.org/drawingml/2006/table">
            <a:tbl>
              <a:tblPr>
                <a:tableStyleId>{073A0DAA-6AF3-43AB-8588-CEC1D06C72B9}</a:tableStyleId>
              </a:tblPr>
              <a:tblGrid>
                <a:gridCol w="4589929">
                  <a:extLst>
                    <a:ext uri="{9D8B030D-6E8A-4147-A177-3AD203B41FA5}">
                      <a16:colId xmlns:a16="http://schemas.microsoft.com/office/drawing/2014/main" val="1323424614"/>
                    </a:ext>
                  </a:extLst>
                </a:gridCol>
                <a:gridCol w="3047999">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There are exactly six </a:t>
                      </a:r>
                      <a:r>
                        <a:rPr lang="en-US" sz="1800" dirty="0" err="1" smtClean="0">
                          <a:solidFill>
                            <a:schemeClr val="tx1"/>
                          </a:solidFill>
                        </a:rPr>
                        <a:t>Shabboses</a:t>
                      </a:r>
                      <a:r>
                        <a:rPr lang="en-US" sz="1800" dirty="0" smtClean="0">
                          <a:solidFill>
                            <a:schemeClr val="tx1"/>
                          </a:solidFill>
                        </a:rPr>
                        <a:t> between Pesach and Shavuos.</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Scroll to show them. (It’s easiest</a:t>
                      </a:r>
                      <a:r>
                        <a:rPr lang="en-US" sz="1800" baseline="0" dirty="0" smtClean="0">
                          <a:solidFill>
                            <a:schemeClr val="tx1"/>
                          </a:solidFill>
                        </a:rPr>
                        <a:t> to use Line up by Pesach from here on.)</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indent="-285750">
                        <a:buFont typeface="Arial" panose="020B0604020202020204" pitchFamily="34" charset="0"/>
                        <a:buChar char="•"/>
                      </a:pPr>
                      <a:r>
                        <a:rPr lang="en-US" sz="1800" dirty="0" smtClean="0">
                          <a:solidFill>
                            <a:schemeClr val="tx1"/>
                          </a:solidFill>
                        </a:rPr>
                        <a:t>The regular years catch up now, with </a:t>
                      </a:r>
                      <a:r>
                        <a:rPr lang="en-US" sz="1800" dirty="0" err="1" smtClean="0">
                          <a:solidFill>
                            <a:schemeClr val="tx1"/>
                          </a:solidFill>
                        </a:rPr>
                        <a:t>Tazria-Metzora</a:t>
                      </a:r>
                      <a:r>
                        <a:rPr lang="en-US" sz="1800" dirty="0" smtClean="0">
                          <a:solidFill>
                            <a:schemeClr val="tx1"/>
                          </a:solidFill>
                        </a:rPr>
                        <a:t>, </a:t>
                      </a:r>
                      <a:r>
                        <a:rPr lang="en-US" sz="1800" dirty="0" err="1" smtClean="0">
                          <a:solidFill>
                            <a:schemeClr val="tx1"/>
                          </a:solidFill>
                        </a:rPr>
                        <a:t>Acharei</a:t>
                      </a:r>
                      <a:r>
                        <a:rPr lang="en-US" sz="1800" dirty="0" smtClean="0">
                          <a:solidFill>
                            <a:schemeClr val="tx1"/>
                          </a:solidFill>
                        </a:rPr>
                        <a:t> </a:t>
                      </a:r>
                      <a:r>
                        <a:rPr lang="en-US" sz="1800" dirty="0" err="1" smtClean="0">
                          <a:solidFill>
                            <a:schemeClr val="tx1"/>
                          </a:solidFill>
                        </a:rPr>
                        <a:t>Mos-Kedoshim</a:t>
                      </a:r>
                      <a:r>
                        <a:rPr lang="en-US" sz="1800" dirty="0" smtClean="0">
                          <a:solidFill>
                            <a:schemeClr val="tx1"/>
                          </a:solidFill>
                        </a:rPr>
                        <a:t>, Behar-</a:t>
                      </a:r>
                      <a:r>
                        <a:rPr lang="en-US" sz="1800" dirty="0" err="1" smtClean="0">
                          <a:solidFill>
                            <a:schemeClr val="tx1"/>
                          </a:solidFill>
                        </a:rPr>
                        <a:t>Bechukosai</a:t>
                      </a:r>
                      <a:r>
                        <a:rPr lang="en-US" sz="1800" dirty="0" smtClean="0">
                          <a:solidFill>
                            <a:schemeClr val="tx1"/>
                          </a:solidFill>
                        </a:rPr>
                        <a:t>.</a:t>
                      </a:r>
                    </a:p>
                    <a:p>
                      <a:pPr marL="285750" indent="-285750">
                        <a:spcBef>
                          <a:spcPts val="600"/>
                        </a:spcBef>
                        <a:buFont typeface="Arial" panose="020B0604020202020204" pitchFamily="34" charset="0"/>
                        <a:buChar char="•"/>
                      </a:pPr>
                      <a:r>
                        <a:rPr lang="en-US" sz="1800" dirty="0" smtClean="0">
                          <a:solidFill>
                            <a:schemeClr val="tx1"/>
                          </a:solidFill>
                        </a:rPr>
                        <a:t>Both kinds of year get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Bamidbar</a:t>
                      </a:r>
                      <a:r>
                        <a:rPr lang="en-US" sz="1800" dirty="0" smtClean="0">
                          <a:solidFill>
                            <a:schemeClr val="tx1"/>
                          </a:solidFill>
                        </a:rPr>
                        <a:t> just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See the regular years catch up.</a:t>
                      </a:r>
                    </a:p>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22032743"/>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some leap years we </a:t>
                      </a:r>
                      <a:r>
                        <a:rPr lang="en-US" sz="1800" baseline="0" dirty="0" smtClean="0">
                          <a:solidFill>
                            <a:schemeClr val="tx1"/>
                          </a:solidFill>
                        </a:rPr>
                        <a:t>were</a:t>
                      </a:r>
                      <a:r>
                        <a:rPr lang="en-US" sz="1800" dirty="0" smtClean="0">
                          <a:solidFill>
                            <a:schemeClr val="tx1"/>
                          </a:solidFill>
                        </a:rPr>
                        <a:t> already a week ahead before Pesach, so we can’t help getting to </a:t>
                      </a: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Naso</a:t>
                      </a:r>
                      <a:r>
                        <a:rPr lang="en-US" sz="1800" dirty="0" smtClean="0">
                          <a:solidFill>
                            <a:schemeClr val="tx1"/>
                          </a:solidFill>
                        </a:rPr>
                        <a:t> instead before Shavuos.</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For the calendars starting with Thursday (</a:t>
                      </a:r>
                      <a:r>
                        <a:rPr lang="he-IL" sz="1800" dirty="0" smtClean="0">
                          <a:solidFill>
                            <a:schemeClr val="tx1"/>
                          </a:solidFill>
                        </a:rPr>
                        <a:t>ה</a:t>
                      </a:r>
                      <a:r>
                        <a:rPr lang="en-US" sz="1800" dirty="0" smtClean="0">
                          <a:solidFill>
                            <a:schemeClr val="tx1"/>
                          </a:solidFill>
                        </a:rPr>
                        <a:t>), scroll to see how it stays a week ahead.</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1280674083"/>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a:t>
            </a:r>
            <a:r>
              <a:rPr lang="en-US" dirty="0"/>
              <a:t>Arranging the </a:t>
            </a:r>
            <a:r>
              <a:rPr lang="en-US" dirty="0" err="1"/>
              <a:t>sidros</a:t>
            </a:r>
            <a:r>
              <a:rPr lang="en-US" dirty="0"/>
              <a:t> – Tisha B’Av</a:t>
            </a:r>
          </a:p>
        </p:txBody>
      </p:sp>
      <p:graphicFrame>
        <p:nvGraphicFramePr>
          <p:cNvPr id="4" name="Table 3"/>
          <p:cNvGraphicFramePr>
            <a:graphicFrameLocks noGrp="1"/>
          </p:cNvGraphicFramePr>
          <p:nvPr>
            <p:extLst>
              <p:ext uri="{D42A27DB-BD31-4B8C-83A1-F6EECF244321}">
                <p14:modId xmlns:p14="http://schemas.microsoft.com/office/powerpoint/2010/main" val="1852247100"/>
              </p:ext>
            </p:extLst>
          </p:nvPr>
        </p:nvGraphicFramePr>
        <p:xfrm>
          <a:off x="753036" y="1134267"/>
          <a:ext cx="7637928" cy="3393440"/>
        </p:xfrm>
        <a:graphic>
          <a:graphicData uri="http://schemas.openxmlformats.org/drawingml/2006/table">
            <a:tbl>
              <a:tblPr>
                <a:tableStyleId>{073A0DAA-6AF3-43AB-8588-CEC1D06C72B9}</a:tableStyleId>
              </a:tblPr>
              <a:tblGrid>
                <a:gridCol w="4643717">
                  <a:extLst>
                    <a:ext uri="{9D8B030D-6E8A-4147-A177-3AD203B41FA5}">
                      <a16:colId xmlns:a16="http://schemas.microsoft.com/office/drawing/2014/main" val="1323424614"/>
                    </a:ext>
                  </a:extLst>
                </a:gridCol>
                <a:gridCol w="2994211">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This is where we catch up completely.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Devarim</a:t>
                      </a:r>
                      <a:r>
                        <a:rPr lang="en-US" sz="1800" dirty="0" smtClean="0">
                          <a:solidFill>
                            <a:schemeClr val="tx1"/>
                          </a:solidFill>
                        </a:rPr>
                        <a:t> is always right before Tisha B’Av. That’s 10 </a:t>
                      </a:r>
                      <a:r>
                        <a:rPr lang="en-US" sz="1800" dirty="0" err="1" smtClean="0">
                          <a:solidFill>
                            <a:schemeClr val="tx1"/>
                          </a:solidFill>
                        </a:rPr>
                        <a:t>sidros</a:t>
                      </a:r>
                      <a:r>
                        <a:rPr lang="en-US" sz="1800" dirty="0" smtClean="0">
                          <a:solidFill>
                            <a:schemeClr val="tx1"/>
                          </a:solidFill>
                        </a:rPr>
                        <a:t> from </a:t>
                      </a:r>
                      <a:r>
                        <a:rPr lang="en-US" sz="1800" dirty="0" err="1" smtClean="0">
                          <a:solidFill>
                            <a:schemeClr val="tx1"/>
                          </a:solidFill>
                        </a:rPr>
                        <a:t>Bamidbar</a:t>
                      </a:r>
                      <a:r>
                        <a:rPr lang="en-US" sz="1800" baseline="0" dirty="0" smtClean="0">
                          <a:solidFill>
                            <a:schemeClr val="tx1"/>
                          </a:solidFill>
                        </a:rPr>
                        <a:t> (9 from </a:t>
                      </a:r>
                      <a:r>
                        <a:rPr lang="en-US" sz="1800" baseline="0" dirty="0" err="1" smtClean="0">
                          <a:solidFill>
                            <a:schemeClr val="tx1"/>
                          </a:solidFill>
                        </a:rPr>
                        <a:t>Naso</a:t>
                      </a:r>
                      <a:r>
                        <a:rPr lang="en-US" sz="1800" baseline="0" dirty="0" smtClean="0">
                          <a:solidFill>
                            <a:schemeClr val="tx1"/>
                          </a:solidFill>
                        </a:rPr>
                        <a:t>).</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In left-hand pane, see </a:t>
                      </a:r>
                      <a:r>
                        <a:rPr lang="en-US" sz="1800" dirty="0" err="1" smtClean="0">
                          <a:solidFill>
                            <a:schemeClr val="tx1"/>
                          </a:solidFill>
                        </a:rPr>
                        <a:t>Bamidbar</a:t>
                      </a:r>
                      <a:r>
                        <a:rPr lang="en-US" sz="1800" dirty="0" smtClean="0">
                          <a:solidFill>
                            <a:schemeClr val="tx1"/>
                          </a:solidFill>
                        </a:rPr>
                        <a:t> to </a:t>
                      </a:r>
                      <a:r>
                        <a:rPr lang="en-US" sz="1800" dirty="0" err="1" smtClean="0">
                          <a:solidFill>
                            <a:schemeClr val="tx1"/>
                          </a:solidFill>
                        </a:rPr>
                        <a:t>Devarim</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102532322"/>
                  </a:ext>
                </a:extLst>
              </a:tr>
              <a:tr h="370840">
                <a:tc>
                  <a:txBody>
                    <a:bodyPr/>
                    <a:lstStyle/>
                    <a:p>
                      <a:pPr marL="285750" indent="-285750">
                        <a:buFont typeface="Arial" panose="020B0604020202020204" pitchFamily="34" charset="0"/>
                        <a:buChar char="•"/>
                      </a:pPr>
                      <a:r>
                        <a:rPr lang="en-US" sz="1800" dirty="0" smtClean="0">
                          <a:solidFill>
                            <a:schemeClr val="tx1"/>
                          </a:solidFill>
                        </a:rPr>
                        <a:t>If there are 8 </a:t>
                      </a:r>
                      <a:r>
                        <a:rPr lang="en-US" sz="1800" dirty="0" err="1" smtClean="0">
                          <a:solidFill>
                            <a:schemeClr val="tx1"/>
                          </a:solidFill>
                        </a:rPr>
                        <a:t>Shabboses</a:t>
                      </a:r>
                      <a:r>
                        <a:rPr lang="en-US" sz="1800" dirty="0" smtClean="0">
                          <a:solidFill>
                            <a:schemeClr val="tx1"/>
                          </a:solidFill>
                        </a:rPr>
                        <a:t> after Shavuos, we need to combine two sets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 there are 9 </a:t>
                      </a:r>
                      <a:r>
                        <a:rPr lang="en-US" sz="1800" dirty="0" err="1" smtClean="0">
                          <a:solidFill>
                            <a:schemeClr val="tx1"/>
                          </a:solidFill>
                        </a:rPr>
                        <a:t>Shabboses</a:t>
                      </a:r>
                      <a:r>
                        <a:rPr lang="en-US" sz="1800" dirty="0" smtClean="0">
                          <a:solidFill>
                            <a:schemeClr val="tx1"/>
                          </a:solidFill>
                        </a:rPr>
                        <a:t> after Shavuos, we’ll only combine one set of </a:t>
                      </a:r>
                      <a:r>
                        <a:rPr lang="en-US" sz="1800" dirty="0" err="1" smtClean="0">
                          <a:solidFill>
                            <a:schemeClr val="tx1"/>
                          </a:solidFill>
                        </a:rPr>
                        <a:t>sidros</a:t>
                      </a:r>
                      <a:r>
                        <a:rPr lang="en-US" sz="1800" dirty="0" smtClean="0">
                          <a:solidFill>
                            <a:schemeClr val="tx1"/>
                          </a:solidFill>
                        </a:rPr>
                        <a:t>.</a:t>
                      </a:r>
                    </a:p>
                    <a:p>
                      <a:pPr marL="285750" indent="-285750">
                        <a:buFont typeface="Arial" panose="020B0604020202020204" pitchFamily="34" charset="0"/>
                        <a:buChar char="•"/>
                      </a:pPr>
                      <a:r>
                        <a:rPr lang="en-US" sz="1800" dirty="0" smtClean="0">
                          <a:solidFill>
                            <a:schemeClr val="tx1"/>
                          </a:solidFill>
                        </a:rPr>
                        <a:t>If</a:t>
                      </a:r>
                      <a:r>
                        <a:rPr lang="en-US" sz="1800" baseline="0" dirty="0" smtClean="0">
                          <a:solidFill>
                            <a:schemeClr val="tx1"/>
                          </a:solidFill>
                        </a:rPr>
                        <a:t> we started from </a:t>
                      </a:r>
                      <a:r>
                        <a:rPr lang="en-US" sz="1800" baseline="0" dirty="0" err="1" smtClean="0">
                          <a:solidFill>
                            <a:schemeClr val="tx1"/>
                          </a:solidFill>
                        </a:rPr>
                        <a:t>Naso</a:t>
                      </a:r>
                      <a:r>
                        <a:rPr lang="en-US" sz="1800" baseline="0" dirty="0" smtClean="0">
                          <a:solidFill>
                            <a:schemeClr val="tx1"/>
                          </a:solidFill>
                        </a:rPr>
                        <a:t>, we may not combine either.</a:t>
                      </a: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The two sets are </a:t>
                      </a:r>
                      <a:r>
                        <a:rPr lang="en-US" sz="1800" dirty="0" err="1" smtClean="0">
                          <a:solidFill>
                            <a:schemeClr val="tx1"/>
                          </a:solidFill>
                        </a:rPr>
                        <a:t>Chukas-Balak</a:t>
                      </a:r>
                      <a:r>
                        <a:rPr lang="en-US" sz="1800" dirty="0" smtClean="0">
                          <a:solidFill>
                            <a:schemeClr val="tx1"/>
                          </a:solidFill>
                        </a:rPr>
                        <a:t>, Matos-</a:t>
                      </a:r>
                      <a:r>
                        <a:rPr lang="en-US" sz="1800" dirty="0" err="1" smtClean="0">
                          <a:solidFill>
                            <a:schemeClr val="tx1"/>
                          </a:solidFill>
                        </a:rPr>
                        <a:t>Masei</a:t>
                      </a:r>
                      <a:r>
                        <a:rPr lang="en-US" sz="1800" dirty="0" smtClean="0">
                          <a:solidFill>
                            <a:schemeClr val="tx1"/>
                          </a:solidFill>
                        </a:rPr>
                        <a:t>. If</a:t>
                      </a:r>
                      <a:r>
                        <a:rPr lang="en-US" sz="1800" baseline="0" dirty="0" smtClean="0">
                          <a:solidFill>
                            <a:schemeClr val="tx1"/>
                          </a:solidFill>
                        </a:rPr>
                        <a:t> just one, Matos-</a:t>
                      </a:r>
                      <a:r>
                        <a:rPr lang="en-US" sz="1800" baseline="0" dirty="0" err="1" smtClean="0">
                          <a:solidFill>
                            <a:schemeClr val="tx1"/>
                          </a:solidFill>
                        </a:rPr>
                        <a:t>Masei</a:t>
                      </a:r>
                      <a:r>
                        <a:rPr lang="en-US" sz="1800" baseline="0" dirty="0" smtClean="0">
                          <a:solidFill>
                            <a:schemeClr val="tx1"/>
                          </a:solidFill>
                        </a:rPr>
                        <a:t>.</a:t>
                      </a: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962887553"/>
                  </a:ext>
                </a:extLst>
              </a:tr>
            </a:tbl>
          </a:graphicData>
        </a:graphic>
      </p:graphicFrame>
    </p:spTree>
    <p:extLst>
      <p:ext uri="{BB962C8B-B14F-4D97-AF65-F5344CB8AC3E}">
        <p14:creationId xmlns:p14="http://schemas.microsoft.com/office/powerpoint/2010/main" val="317274944"/>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5) </a:t>
            </a:r>
            <a:r>
              <a:rPr lang="en-US" dirty="0"/>
              <a:t>Arranging the </a:t>
            </a:r>
            <a:r>
              <a:rPr lang="en-US" dirty="0" err="1"/>
              <a:t>sidros</a:t>
            </a:r>
            <a:r>
              <a:rPr lang="en-US" dirty="0"/>
              <a:t> – </a:t>
            </a:r>
            <a:r>
              <a:rPr lang="en-US" dirty="0" err="1" smtClean="0"/>
              <a:t>Nitzavim-Vayeilech</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944273155"/>
              </p:ext>
            </p:extLst>
          </p:nvPr>
        </p:nvGraphicFramePr>
        <p:xfrm>
          <a:off x="555812" y="1017726"/>
          <a:ext cx="8086164" cy="4030980"/>
        </p:xfrm>
        <a:graphic>
          <a:graphicData uri="http://schemas.openxmlformats.org/drawingml/2006/table">
            <a:tbl>
              <a:tblPr>
                <a:tableStyleId>{073A0DAA-6AF3-43AB-8588-CEC1D06C72B9}</a:tableStyleId>
              </a:tblPr>
              <a:tblGrid>
                <a:gridCol w="5163670">
                  <a:extLst>
                    <a:ext uri="{9D8B030D-6E8A-4147-A177-3AD203B41FA5}">
                      <a16:colId xmlns:a16="http://schemas.microsoft.com/office/drawing/2014/main" val="1323424614"/>
                    </a:ext>
                  </a:extLst>
                </a:gridCol>
                <a:gridCol w="2922494">
                  <a:extLst>
                    <a:ext uri="{9D8B030D-6E8A-4147-A177-3AD203B41FA5}">
                      <a16:colId xmlns:a16="http://schemas.microsoft.com/office/drawing/2014/main" val="2779719984"/>
                    </a:ext>
                  </a:extLst>
                </a:gridCol>
              </a:tblGrid>
              <a:tr h="356102">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spcBef>
                          <a:spcPts val="500"/>
                        </a:spcBef>
                      </a:pPr>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1157331">
                <a:tc>
                  <a:txBody>
                    <a:bodyPr/>
                    <a:lstStyle/>
                    <a:p>
                      <a:pPr marL="285750" indent="-285750">
                        <a:spcBef>
                          <a:spcPts val="500"/>
                        </a:spcBef>
                        <a:buFont typeface="Arial" panose="020B0604020202020204" pitchFamily="34" charset="0"/>
                        <a:buChar char="•"/>
                      </a:pPr>
                      <a:r>
                        <a:rPr lang="en-US" sz="1800" dirty="0" err="1" smtClean="0">
                          <a:solidFill>
                            <a:schemeClr val="tx1"/>
                          </a:solidFill>
                        </a:rPr>
                        <a:t>Parshas</a:t>
                      </a:r>
                      <a:r>
                        <a:rPr lang="en-US" sz="1800" dirty="0" smtClean="0">
                          <a:solidFill>
                            <a:schemeClr val="tx1"/>
                          </a:solidFill>
                        </a:rPr>
                        <a:t> </a:t>
                      </a:r>
                      <a:r>
                        <a:rPr lang="en-US" sz="1800" b="1" dirty="0" err="1" smtClean="0">
                          <a:solidFill>
                            <a:schemeClr val="tx1"/>
                          </a:solidFill>
                        </a:rPr>
                        <a:t>Nitzavim</a:t>
                      </a:r>
                      <a:r>
                        <a:rPr lang="en-US" sz="1800" dirty="0" smtClean="0">
                          <a:solidFill>
                            <a:schemeClr val="tx1"/>
                          </a:solidFill>
                        </a:rPr>
                        <a:t> is always right before Rosh Hashanah.</a:t>
                      </a:r>
                    </a:p>
                    <a:p>
                      <a:pPr marL="285750" indent="-285750">
                        <a:spcBef>
                          <a:spcPts val="500"/>
                        </a:spcBef>
                        <a:buFont typeface="Arial" panose="020B0604020202020204" pitchFamily="34" charset="0"/>
                        <a:buChar char="•"/>
                      </a:pPr>
                      <a:r>
                        <a:rPr lang="en-US" sz="1800" dirty="0" smtClean="0">
                          <a:solidFill>
                            <a:schemeClr val="tx1"/>
                          </a:solidFill>
                        </a:rPr>
                        <a:t>That leaves </a:t>
                      </a:r>
                      <a:r>
                        <a:rPr lang="en-US" sz="1800" dirty="0" err="1" smtClean="0">
                          <a:solidFill>
                            <a:schemeClr val="tx1"/>
                          </a:solidFill>
                        </a:rPr>
                        <a:t>Vayeilech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a:t>
                      </a:r>
                      <a:r>
                        <a:rPr lang="en-US" sz="1800" dirty="0" err="1" smtClean="0">
                          <a:solidFill>
                            <a:schemeClr val="tx1"/>
                          </a:solidFill>
                        </a:rPr>
                        <a:t>V’zos</a:t>
                      </a:r>
                      <a:r>
                        <a:rPr lang="en-US" sz="1800" dirty="0" smtClean="0">
                          <a:solidFill>
                            <a:schemeClr val="tx1"/>
                          </a:solidFill>
                        </a:rPr>
                        <a:t> </a:t>
                      </a:r>
                      <a:r>
                        <a:rPr lang="en-US" sz="1800" dirty="0" err="1" smtClean="0">
                          <a:solidFill>
                            <a:schemeClr val="tx1"/>
                          </a:solidFill>
                        </a:rPr>
                        <a:t>Habrocha</a:t>
                      </a:r>
                      <a:r>
                        <a:rPr lang="en-US" sz="1800" dirty="0" smtClean="0">
                          <a:solidFill>
                            <a:schemeClr val="tx1"/>
                          </a:solidFill>
                        </a:rPr>
                        <a:t> is on Simchas Torah, doesn’t count.</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marR="0" lvl="0" indent="-285750" algn="l" defTabSz="914400" rtl="0" eaLnBrk="1" fontAlgn="auto" latinLnBrk="0" hangingPunct="1">
                        <a:lnSpc>
                          <a:spcPct val="100000"/>
                        </a:lnSpc>
                        <a:spcBef>
                          <a:spcPts val="500"/>
                        </a:spcBef>
                        <a:spcAft>
                          <a:spcPts val="0"/>
                        </a:spcAft>
                        <a:buClr>
                          <a:srgbClr val="000000"/>
                        </a:buClr>
                        <a:buSzTx/>
                        <a:buFont typeface="Arial" panose="020B0604020202020204" pitchFamily="34" charset="0"/>
                        <a:buChar char="•"/>
                        <a:tabLst/>
                        <a:defRPr/>
                      </a:pPr>
                      <a:r>
                        <a:rPr lang="en-US" sz="1800" dirty="0" smtClean="0">
                          <a:solidFill>
                            <a:schemeClr val="tx1"/>
                          </a:solidFill>
                        </a:rPr>
                        <a:t>From </a:t>
                      </a:r>
                      <a:r>
                        <a:rPr lang="en-US" sz="1800" dirty="0" err="1" smtClean="0">
                          <a:solidFill>
                            <a:schemeClr val="tx1"/>
                          </a:solidFill>
                        </a:rPr>
                        <a:t>Devarim</a:t>
                      </a:r>
                      <a:r>
                        <a:rPr lang="en-US" sz="1800" dirty="0" smtClean="0">
                          <a:solidFill>
                            <a:schemeClr val="tx1"/>
                          </a:solidFill>
                        </a:rPr>
                        <a:t> to </a:t>
                      </a:r>
                      <a:r>
                        <a:rPr lang="en-US" sz="1800" dirty="0" err="1" smtClean="0">
                          <a:solidFill>
                            <a:schemeClr val="tx1"/>
                          </a:solidFill>
                        </a:rPr>
                        <a:t>Nitzavim</a:t>
                      </a:r>
                      <a:r>
                        <a:rPr lang="en-US" sz="1800" dirty="0" smtClean="0">
                          <a:solidFill>
                            <a:schemeClr val="tx1"/>
                          </a:solidFill>
                        </a:rPr>
                        <a:t> </a:t>
                      </a:r>
                      <a:r>
                        <a:rPr lang="en-US" sz="1800" smtClean="0">
                          <a:solidFill>
                            <a:schemeClr val="tx1"/>
                          </a:solidFill>
                        </a:rPr>
                        <a:t>is seven</a:t>
                      </a:r>
                      <a:r>
                        <a:rPr lang="en-US" sz="1800" baseline="0" smtClean="0">
                          <a:solidFill>
                            <a:schemeClr val="tx1"/>
                          </a:solidFill>
                        </a:rPr>
                        <a:t> </a:t>
                      </a:r>
                      <a:r>
                        <a:rPr lang="en-US" sz="1800" baseline="0" dirty="0" err="1" smtClean="0">
                          <a:solidFill>
                            <a:schemeClr val="tx1"/>
                          </a:solidFill>
                        </a:rPr>
                        <a:t>sidros</a:t>
                      </a:r>
                      <a:r>
                        <a:rPr lang="en-US" sz="1800" baseline="0" dirty="0" smtClean="0">
                          <a:solidFill>
                            <a:schemeClr val="tx1"/>
                          </a:solidFill>
                        </a:rPr>
                        <a:t>, in seven weeks</a:t>
                      </a:r>
                      <a:r>
                        <a:rPr lang="en-US" sz="1800" dirty="0" smtClean="0">
                          <a:solidFill>
                            <a:schemeClr val="tx1"/>
                          </a:solidFill>
                        </a:rPr>
                        <a:t>.</a:t>
                      </a:r>
                    </a:p>
                    <a:p>
                      <a:pPr marL="285750" indent="-285750">
                        <a:spcBef>
                          <a:spcPts val="500"/>
                        </a:spcBef>
                        <a:buFont typeface="Arial" panose="020B0604020202020204" pitchFamily="34" charset="0"/>
                        <a:buChar char="•"/>
                      </a:pPr>
                      <a:endParaRPr lang="en-US" sz="1800" dirty="0" smtClean="0">
                        <a:solidFill>
                          <a:schemeClr val="tx1"/>
                        </a:solidFill>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2408396">
                <a:tc>
                  <a:txBody>
                    <a:bodyPr/>
                    <a:lstStyle/>
                    <a:p>
                      <a:pPr marL="285750" indent="-285750">
                        <a:spcBef>
                          <a:spcPts val="500"/>
                        </a:spcBef>
                        <a:buFont typeface="Arial" panose="020B0604020202020204" pitchFamily="34" charset="0"/>
                        <a:buChar char="•"/>
                      </a:pPr>
                      <a:r>
                        <a:rPr lang="en-US" sz="1800" dirty="0" smtClean="0">
                          <a:solidFill>
                            <a:schemeClr val="tx1"/>
                          </a:solidFill>
                        </a:rPr>
                        <a:t>There is exactly 1 Shabbos between Rosh Hashanah and Yom Kippur.</a:t>
                      </a:r>
                    </a:p>
                    <a:p>
                      <a:pPr marL="285750" indent="-285750">
                        <a:spcBef>
                          <a:spcPts val="500"/>
                        </a:spcBef>
                        <a:buFont typeface="Arial" panose="020B0604020202020204" pitchFamily="34" charset="0"/>
                        <a:buChar char="•"/>
                      </a:pPr>
                      <a:r>
                        <a:rPr lang="en-US" sz="1800" dirty="0" smtClean="0">
                          <a:solidFill>
                            <a:schemeClr val="tx1"/>
                          </a:solidFill>
                        </a:rPr>
                        <a:t>If Rosh Hashanah falls on Monday or Tuesday,</a:t>
                      </a:r>
                      <a:r>
                        <a:rPr lang="en-US" sz="1800" baseline="0" dirty="0" smtClean="0">
                          <a:solidFill>
                            <a:schemeClr val="tx1"/>
                          </a:solidFill>
                        </a:rPr>
                        <a:t> </a:t>
                      </a:r>
                      <a:r>
                        <a:rPr lang="en-US" sz="1800" baseline="0" smtClean="0">
                          <a:solidFill>
                            <a:schemeClr val="tx1"/>
                          </a:solidFill>
                        </a:rPr>
                        <a:t>t</a:t>
                      </a:r>
                      <a:r>
                        <a:rPr lang="en-US" sz="1800" smtClean="0">
                          <a:solidFill>
                            <a:schemeClr val="tx1"/>
                          </a:solidFill>
                        </a:rPr>
                        <a:t>here is </a:t>
                      </a:r>
                      <a:r>
                        <a:rPr lang="en-US" sz="1800" i="1" smtClean="0">
                          <a:solidFill>
                            <a:schemeClr val="tx1"/>
                          </a:solidFill>
                        </a:rPr>
                        <a:t>another</a:t>
                      </a:r>
                      <a:r>
                        <a:rPr lang="en-US" sz="1800" smtClean="0">
                          <a:solidFill>
                            <a:schemeClr val="tx1"/>
                          </a:solidFill>
                        </a:rPr>
                        <a:t> </a:t>
                      </a:r>
                      <a:r>
                        <a:rPr lang="en-US" sz="1800" dirty="0" smtClean="0">
                          <a:solidFill>
                            <a:schemeClr val="tx1"/>
                          </a:solidFill>
                        </a:rPr>
                        <a:t>Shabbos between Yom Kippur and </a:t>
                      </a:r>
                      <a:r>
                        <a:rPr lang="en-US" sz="1800" dirty="0" err="1" smtClean="0">
                          <a:solidFill>
                            <a:schemeClr val="tx1"/>
                          </a:solidFill>
                        </a:rPr>
                        <a:t>Sukkos</a:t>
                      </a:r>
                      <a:r>
                        <a:rPr lang="en-US" sz="1800" baseline="0" dirty="0" smtClean="0">
                          <a:solidFill>
                            <a:schemeClr val="tx1"/>
                          </a:solidFill>
                        </a:rPr>
                        <a:t>. </a:t>
                      </a:r>
                      <a:r>
                        <a:rPr lang="en-US" sz="1800" dirty="0" smtClean="0">
                          <a:solidFill>
                            <a:schemeClr val="tx1"/>
                          </a:solidFill>
                        </a:rPr>
                        <a:t>If so, </a:t>
                      </a:r>
                      <a:r>
                        <a:rPr lang="en-US" sz="1800" dirty="0" err="1" smtClean="0">
                          <a:solidFill>
                            <a:schemeClr val="tx1"/>
                          </a:solidFill>
                        </a:rPr>
                        <a:t>Vayeilech</a:t>
                      </a:r>
                      <a:r>
                        <a:rPr lang="en-US" sz="1800" dirty="0" smtClean="0">
                          <a:solidFill>
                            <a:schemeClr val="tx1"/>
                          </a:solidFill>
                        </a:rPr>
                        <a:t> will be needed for Shabbos </a:t>
                      </a:r>
                      <a:r>
                        <a:rPr lang="en-US" sz="1800" dirty="0" err="1" smtClean="0">
                          <a:solidFill>
                            <a:schemeClr val="tx1"/>
                          </a:solidFill>
                        </a:rPr>
                        <a:t>Shuvah</a:t>
                      </a:r>
                      <a:r>
                        <a:rPr lang="en-US" sz="1800" dirty="0" smtClean="0">
                          <a:solidFill>
                            <a:schemeClr val="tx1"/>
                          </a:solidFill>
                        </a:rPr>
                        <a:t>, and </a:t>
                      </a:r>
                      <a:r>
                        <a:rPr lang="en-US" sz="1800" dirty="0" err="1" smtClean="0">
                          <a:solidFill>
                            <a:schemeClr val="tx1"/>
                          </a:solidFill>
                        </a:rPr>
                        <a:t>Ha’azinu</a:t>
                      </a:r>
                      <a:r>
                        <a:rPr lang="en-US" sz="1800" dirty="0" smtClean="0">
                          <a:solidFill>
                            <a:schemeClr val="tx1"/>
                          </a:solidFill>
                        </a:rPr>
                        <a:t> before </a:t>
                      </a:r>
                      <a:r>
                        <a:rPr lang="en-US" sz="1800" dirty="0" err="1" smtClean="0">
                          <a:solidFill>
                            <a:schemeClr val="tx1"/>
                          </a:solidFill>
                        </a:rPr>
                        <a:t>Sukkos</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Otherwise, </a:t>
                      </a:r>
                      <a:r>
                        <a:rPr lang="en-US" sz="1800" dirty="0" err="1" smtClean="0">
                          <a:solidFill>
                            <a:schemeClr val="tx1"/>
                          </a:solidFill>
                        </a:rPr>
                        <a:t>Nitzavim-Vayeilech</a:t>
                      </a:r>
                      <a:r>
                        <a:rPr lang="en-US" sz="1800" dirty="0" smtClean="0">
                          <a:solidFill>
                            <a:schemeClr val="tx1"/>
                          </a:solidFill>
                        </a:rPr>
                        <a:t> is doubled.</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spcBef>
                          <a:spcPts val="500"/>
                        </a:spcBef>
                        <a:buFont typeface="Arial" panose="020B0604020202020204" pitchFamily="34" charset="0"/>
                        <a:buChar char="•"/>
                      </a:pPr>
                      <a:r>
                        <a:rPr lang="en-US" sz="1800" dirty="0" smtClean="0">
                          <a:solidFill>
                            <a:schemeClr val="tx1"/>
                          </a:solidFill>
                        </a:rPr>
                        <a:t>When there’s a Shabbos between Yom Kippur and </a:t>
                      </a:r>
                      <a:r>
                        <a:rPr lang="en-US" sz="1800" dirty="0" err="1" smtClean="0">
                          <a:solidFill>
                            <a:schemeClr val="tx1"/>
                          </a:solidFill>
                        </a:rPr>
                        <a:t>Sukkos</a:t>
                      </a:r>
                      <a:r>
                        <a:rPr lang="en-US" sz="1800" dirty="0" smtClean="0">
                          <a:solidFill>
                            <a:schemeClr val="tx1"/>
                          </a:solidFill>
                        </a:rPr>
                        <a:t>, see (at</a:t>
                      </a:r>
                      <a:r>
                        <a:rPr lang="en-US" sz="1800" baseline="0" dirty="0" smtClean="0">
                          <a:solidFill>
                            <a:schemeClr val="tx1"/>
                          </a:solidFill>
                        </a:rPr>
                        <a:t> the </a:t>
                      </a:r>
                      <a:r>
                        <a:rPr lang="en-US" sz="1800" i="1" baseline="0" dirty="0" smtClean="0">
                          <a:solidFill>
                            <a:schemeClr val="tx1"/>
                          </a:solidFill>
                        </a:rPr>
                        <a:t>end</a:t>
                      </a:r>
                      <a:r>
                        <a:rPr lang="en-US" sz="1800" baseline="0" dirty="0" smtClean="0">
                          <a:solidFill>
                            <a:schemeClr val="tx1"/>
                          </a:solidFill>
                        </a:rPr>
                        <a:t> of the calendars) </a:t>
                      </a:r>
                      <a:r>
                        <a:rPr lang="en-US" sz="1800" dirty="0" smtClean="0">
                          <a:solidFill>
                            <a:schemeClr val="tx1"/>
                          </a:solidFill>
                        </a:rPr>
                        <a:t>how that adds an extra </a:t>
                      </a:r>
                      <a:r>
                        <a:rPr lang="en-US" sz="1800" dirty="0" err="1" smtClean="0">
                          <a:solidFill>
                            <a:schemeClr val="tx1"/>
                          </a:solidFill>
                        </a:rPr>
                        <a:t>parsha</a:t>
                      </a:r>
                      <a:r>
                        <a:rPr lang="en-US" sz="1800" dirty="0" smtClean="0">
                          <a:solidFill>
                            <a:schemeClr val="tx1"/>
                          </a:solidFill>
                        </a:rPr>
                        <a:t>.</a:t>
                      </a:r>
                    </a:p>
                    <a:p>
                      <a:pPr marL="285750" indent="-285750">
                        <a:spcBef>
                          <a:spcPts val="500"/>
                        </a:spcBef>
                        <a:buFont typeface="Arial" panose="020B0604020202020204" pitchFamily="34" charset="0"/>
                        <a:buChar char="•"/>
                      </a:pPr>
                      <a:r>
                        <a:rPr lang="en-US" sz="1800" dirty="0" smtClean="0">
                          <a:solidFill>
                            <a:schemeClr val="tx1"/>
                          </a:solidFill>
                        </a:rPr>
                        <a:t>Doesn’t matter if the year is </a:t>
                      </a:r>
                      <a:r>
                        <a:rPr lang="he-IL" sz="1800" dirty="0" smtClean="0">
                          <a:solidFill>
                            <a:schemeClr val="tx1"/>
                          </a:solidFill>
                        </a:rPr>
                        <a:t>פשוטה</a:t>
                      </a:r>
                      <a:r>
                        <a:rPr lang="en-US" sz="1800" dirty="0" smtClean="0">
                          <a:solidFill>
                            <a:schemeClr val="tx1"/>
                          </a:solidFill>
                        </a:rPr>
                        <a:t> or </a:t>
                      </a:r>
                      <a:r>
                        <a:rPr lang="he-IL" sz="1800" dirty="0" smtClean="0">
                          <a:solidFill>
                            <a:schemeClr val="tx1"/>
                          </a:solidFill>
                        </a:rPr>
                        <a:t>מעוברת</a:t>
                      </a:r>
                      <a:r>
                        <a:rPr lang="en-US" sz="1800" dirty="0" smtClean="0">
                          <a:solidFill>
                            <a:schemeClr val="tx1"/>
                          </a:solidFill>
                        </a:rPr>
                        <a: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355346634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 </a:t>
            </a:r>
            <a:r>
              <a:rPr lang="en-US" dirty="0" err="1"/>
              <a:t>Eretz</a:t>
            </a:r>
            <a:r>
              <a:rPr lang="en-US" dirty="0"/>
              <a:t> </a:t>
            </a:r>
            <a:r>
              <a:rPr lang="en-US" dirty="0" err="1" smtClean="0"/>
              <a:t>Yisroel</a:t>
            </a:r>
            <a:r>
              <a:rPr lang="en-US" dirty="0" smtClean="0"/>
              <a:t> and </a:t>
            </a:r>
            <a:r>
              <a:rPr lang="en-US" dirty="0" err="1" smtClean="0"/>
              <a:t>chutzah</a:t>
            </a:r>
            <a:r>
              <a:rPr lang="en-US" dirty="0" smtClean="0"/>
              <a:t> </a:t>
            </a:r>
            <a:r>
              <a:rPr lang="en-US" dirty="0" err="1" smtClean="0"/>
              <a:t>la’aretz</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439203398"/>
              </p:ext>
            </p:extLst>
          </p:nvPr>
        </p:nvGraphicFramePr>
        <p:xfrm>
          <a:off x="555812" y="1017725"/>
          <a:ext cx="8086164" cy="3571240"/>
        </p:xfrm>
        <a:graphic>
          <a:graphicData uri="http://schemas.openxmlformats.org/drawingml/2006/table">
            <a:tbl>
              <a:tblPr>
                <a:tableStyleId>{073A0DAA-6AF3-43AB-8588-CEC1D06C72B9}</a:tableStyleId>
              </a:tblPr>
              <a:tblGrid>
                <a:gridCol w="4213412">
                  <a:extLst>
                    <a:ext uri="{9D8B030D-6E8A-4147-A177-3AD203B41FA5}">
                      <a16:colId xmlns:a16="http://schemas.microsoft.com/office/drawing/2014/main" val="1323424614"/>
                    </a:ext>
                  </a:extLst>
                </a:gridCol>
                <a:gridCol w="3872752">
                  <a:extLst>
                    <a:ext uri="{9D8B030D-6E8A-4147-A177-3AD203B41FA5}">
                      <a16:colId xmlns:a16="http://schemas.microsoft.com/office/drawing/2014/main" val="2779719984"/>
                    </a:ext>
                  </a:extLst>
                </a:gridCol>
              </a:tblGrid>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endParaRPr lang="en-US" sz="1800" dirty="0" smtClean="0">
                        <a:solidFill>
                          <a:schemeClr val="tx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800" b="1" dirty="0" smtClean="0">
                          <a:solidFill>
                            <a:schemeClr val="tx1"/>
                          </a:solidFill>
                        </a:rPr>
                        <a:t>On </a:t>
                      </a:r>
                      <a:r>
                        <a:rPr lang="en-US" sz="1800" b="1" dirty="0" err="1" smtClean="0">
                          <a:solidFill>
                            <a:schemeClr val="tx1"/>
                          </a:solidFill>
                        </a:rPr>
                        <a:t>Keviyus</a:t>
                      </a:r>
                      <a:r>
                        <a:rPr lang="en-US" sz="1800" b="1" dirty="0" smtClean="0">
                          <a:solidFill>
                            <a:schemeClr val="tx1"/>
                          </a:solidFill>
                        </a:rPr>
                        <a:t> page:</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8764761"/>
                  </a:ext>
                </a:extLst>
              </a:tr>
              <a:tr h="370840">
                <a:tc>
                  <a:txBody>
                    <a:bodyPr/>
                    <a:lstStyle/>
                    <a:p>
                      <a:pPr marL="285750" indent="-285750">
                        <a:buFont typeface="Arial" panose="020B0604020202020204" pitchFamily="34" charset="0"/>
                        <a:buChar char="•"/>
                      </a:pPr>
                      <a:r>
                        <a:rPr lang="en-US" sz="1800" dirty="0" smtClean="0">
                          <a:solidFill>
                            <a:schemeClr val="tx1"/>
                          </a:solidFill>
                        </a:rPr>
                        <a:t>Only two days can be a Yom Tov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a:t>
                      </a:r>
                      <a:r>
                        <a:rPr lang="en-US" sz="1800" dirty="0" err="1" smtClean="0">
                          <a:solidFill>
                            <a:schemeClr val="tx1"/>
                          </a:solidFill>
                        </a:rPr>
                        <a:t>chol</a:t>
                      </a:r>
                      <a:r>
                        <a:rPr lang="en-US" sz="1800" dirty="0" smtClean="0">
                          <a:solidFill>
                            <a:schemeClr val="tx1"/>
                          </a:solidFill>
                        </a:rPr>
                        <a: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 and the second day of Shavuos.</a:t>
                      </a:r>
                    </a:p>
                    <a:p>
                      <a:pPr marL="285750" indent="-285750">
                        <a:buFont typeface="Arial" panose="020B0604020202020204" pitchFamily="34" charset="0"/>
                        <a:buChar char="•"/>
                      </a:pPr>
                      <a:r>
                        <a:rPr lang="en-US" sz="1800" dirty="0" smtClean="0">
                          <a:solidFill>
                            <a:schemeClr val="tx1"/>
                          </a:solidFill>
                        </a:rPr>
                        <a:t>[</a:t>
                      </a:r>
                      <a:r>
                        <a:rPr lang="en-US" sz="1800" dirty="0" err="1" smtClean="0">
                          <a:solidFill>
                            <a:schemeClr val="tx1"/>
                          </a:solidFill>
                        </a:rPr>
                        <a:t>Chol</a:t>
                      </a:r>
                      <a:r>
                        <a:rPr lang="en-US" sz="1800" baseline="0" dirty="0" smtClean="0">
                          <a:solidFill>
                            <a:schemeClr val="tx1"/>
                          </a:solidFill>
                        </a:rPr>
                        <a:t> </a:t>
                      </a:r>
                      <a:r>
                        <a:rPr lang="en-US" sz="1800" baseline="0" dirty="0" err="1" smtClean="0">
                          <a:solidFill>
                            <a:schemeClr val="tx1"/>
                          </a:solidFill>
                        </a:rPr>
                        <a:t>Hamoed</a:t>
                      </a:r>
                      <a:r>
                        <a:rPr lang="en-US" sz="1800" baseline="0" dirty="0" smtClean="0">
                          <a:solidFill>
                            <a:schemeClr val="tx1"/>
                          </a:solidFill>
                        </a:rPr>
                        <a:t> </a:t>
                      </a:r>
                      <a:r>
                        <a:rPr lang="en-US" sz="1800" dirty="0" smtClean="0">
                          <a:solidFill>
                            <a:schemeClr val="tx1"/>
                          </a:solidFill>
                        </a:rPr>
                        <a:t>overrides the </a:t>
                      </a:r>
                      <a:r>
                        <a:rPr lang="en-US" sz="1800" dirty="0" err="1" smtClean="0">
                          <a:solidFill>
                            <a:schemeClr val="tx1"/>
                          </a:solidFill>
                        </a:rPr>
                        <a:t>leining</a:t>
                      </a:r>
                      <a:r>
                        <a:rPr lang="en-US" sz="1800" dirty="0" smtClean="0">
                          <a:solidFill>
                            <a:schemeClr val="tx1"/>
                          </a:solidFill>
                        </a:rPr>
                        <a:t> anyhow, and </a:t>
                      </a:r>
                      <a:r>
                        <a:rPr lang="en-US" sz="1800" dirty="0" err="1" smtClean="0">
                          <a:solidFill>
                            <a:schemeClr val="tx1"/>
                          </a:solidFill>
                        </a:rPr>
                        <a:t>Shemini</a:t>
                      </a:r>
                      <a:r>
                        <a:rPr lang="en-US" sz="1800" baseline="0" dirty="0" smtClean="0">
                          <a:solidFill>
                            <a:schemeClr val="tx1"/>
                          </a:solidFill>
                        </a:rPr>
                        <a:t> </a:t>
                      </a:r>
                      <a:r>
                        <a:rPr lang="en-US" sz="1800" baseline="0" dirty="0" err="1" smtClean="0">
                          <a:solidFill>
                            <a:schemeClr val="tx1"/>
                          </a:solidFill>
                        </a:rPr>
                        <a:t>Atzeres</a:t>
                      </a:r>
                      <a:r>
                        <a:rPr lang="en-US" sz="1800" baseline="0" dirty="0" smtClean="0">
                          <a:solidFill>
                            <a:schemeClr val="tx1"/>
                          </a:solidFill>
                        </a:rPr>
                        <a:t> </a:t>
                      </a:r>
                      <a:r>
                        <a:rPr lang="en-US" sz="1800" dirty="0" smtClean="0">
                          <a:solidFill>
                            <a:schemeClr val="tx1"/>
                          </a:solidFill>
                        </a:rPr>
                        <a:t>never falls on Friday.]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ז</a:t>
                      </a:r>
                      <a:r>
                        <a:rPr lang="en-US" sz="1800" dirty="0" smtClean="0">
                          <a:solidFill>
                            <a:schemeClr val="tx1"/>
                          </a:solidFill>
                        </a:rPr>
                        <a:t>“__ (such as this year, </a:t>
                      </a:r>
                      <a:r>
                        <a:rPr lang="he-IL" sz="1800" dirty="0" smtClean="0">
                          <a:solidFill>
                            <a:schemeClr val="tx1"/>
                          </a:solidFill>
                        </a:rPr>
                        <a:t>בש"ז</a:t>
                      </a:r>
                      <a:r>
                        <a:rPr lang="en-US" sz="1800" dirty="0" smtClean="0">
                          <a:solidFill>
                            <a:schemeClr val="tx1"/>
                          </a:solidFill>
                        </a:rPr>
                        <a:t>) it starts with </a:t>
                      </a:r>
                      <a:r>
                        <a:rPr lang="en-US" sz="1800" dirty="0" err="1" smtClean="0">
                          <a:solidFill>
                            <a:schemeClr val="tx1"/>
                          </a:solidFill>
                        </a:rPr>
                        <a:t>Acharon</a:t>
                      </a:r>
                      <a:r>
                        <a:rPr lang="en-US" sz="1800" dirty="0" smtClean="0">
                          <a:solidFill>
                            <a:schemeClr val="tx1"/>
                          </a:solidFill>
                        </a:rPr>
                        <a:t> </a:t>
                      </a:r>
                      <a:r>
                        <a:rPr lang="en-US" sz="1800" dirty="0" err="1" smtClean="0">
                          <a:solidFill>
                            <a:schemeClr val="tx1"/>
                          </a:solidFill>
                        </a:rPr>
                        <a:t>shel</a:t>
                      </a:r>
                      <a:r>
                        <a:rPr lang="en-US" sz="1800" dirty="0" smtClean="0">
                          <a:solidFill>
                            <a:schemeClr val="tx1"/>
                          </a:solidFill>
                        </a:rPr>
                        <a:t> Pesach.</a:t>
                      </a:r>
                    </a:p>
                    <a:p>
                      <a:pPr marL="285750" lvl="3" indent="-285750">
                        <a:buFont typeface="Arial" panose="020B0604020202020204" pitchFamily="34" charset="0"/>
                        <a:buChar char="•"/>
                      </a:pPr>
                      <a:r>
                        <a:rPr lang="en-US" sz="1800" dirty="0" smtClean="0">
                          <a:solidFill>
                            <a:schemeClr val="tx1"/>
                          </a:solidFill>
                        </a:rPr>
                        <a:t>For headers ending with </a:t>
                      </a:r>
                      <a:r>
                        <a:rPr lang="he-IL" sz="1800" dirty="0" smtClean="0">
                          <a:solidFill>
                            <a:schemeClr val="tx1"/>
                          </a:solidFill>
                        </a:rPr>
                        <a:t>ה</a:t>
                      </a:r>
                      <a:r>
                        <a:rPr lang="en-US" sz="1800" dirty="0" smtClean="0">
                          <a:solidFill>
                            <a:schemeClr val="tx1"/>
                          </a:solidFill>
                        </a:rPr>
                        <a:t>“__ it starts with Shavuos.</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645848642"/>
                  </a:ext>
                </a:extLst>
              </a:tr>
              <a:tr h="370840">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1800" dirty="0" smtClean="0">
                          <a:solidFill>
                            <a:schemeClr val="tx1"/>
                          </a:solidFill>
                        </a:rPr>
                        <a:t>When that happens,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 is a week ahead of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till we get a double </a:t>
                      </a:r>
                      <a:r>
                        <a:rPr lang="en-US" sz="1800" dirty="0" err="1" smtClean="0">
                          <a:solidFill>
                            <a:schemeClr val="tx1"/>
                          </a:solidFill>
                        </a:rPr>
                        <a:t>parsha</a:t>
                      </a:r>
                      <a:r>
                        <a:rPr lang="en-US" sz="1800" dirty="0" smtClean="0">
                          <a:solidFill>
                            <a:schemeClr val="tx1"/>
                          </a:solidFill>
                        </a:rPr>
                        <a:t> in </a:t>
                      </a:r>
                      <a:r>
                        <a:rPr lang="en-US" sz="1800" dirty="0" err="1" smtClean="0">
                          <a:solidFill>
                            <a:schemeClr val="tx1"/>
                          </a:solidFill>
                        </a:rPr>
                        <a:t>chutzah</a:t>
                      </a:r>
                      <a:r>
                        <a:rPr lang="en-US" sz="1800" dirty="0" smtClean="0">
                          <a:solidFill>
                            <a:schemeClr val="tx1"/>
                          </a:solidFill>
                        </a:rPr>
                        <a:t> </a:t>
                      </a:r>
                      <a:r>
                        <a:rPr lang="en-US" sz="1800" dirty="0" err="1" smtClean="0">
                          <a:solidFill>
                            <a:schemeClr val="tx1"/>
                          </a:solidFill>
                        </a:rPr>
                        <a:t>la’aretz</a:t>
                      </a:r>
                      <a:r>
                        <a:rPr lang="en-US" sz="1800" dirty="0" smtClean="0">
                          <a:solidFill>
                            <a:schemeClr val="tx1"/>
                          </a:solidFill>
                        </a:rPr>
                        <a:t> and not in </a:t>
                      </a:r>
                      <a:r>
                        <a:rPr lang="en-US" sz="1800" dirty="0" err="1" smtClean="0">
                          <a:solidFill>
                            <a:schemeClr val="tx1"/>
                          </a:solidFill>
                        </a:rPr>
                        <a:t>Eretz</a:t>
                      </a:r>
                      <a:r>
                        <a:rPr lang="en-US" sz="1800" dirty="0" smtClean="0">
                          <a:solidFill>
                            <a:schemeClr val="tx1"/>
                          </a:solidFill>
                        </a:rPr>
                        <a:t> </a:t>
                      </a:r>
                      <a:r>
                        <a:rPr lang="en-US" sz="1800" dirty="0" err="1" smtClean="0">
                          <a:solidFill>
                            <a:schemeClr val="tx1"/>
                          </a:solidFill>
                        </a:rPr>
                        <a:t>Yisroel</a:t>
                      </a:r>
                      <a:r>
                        <a:rPr lang="en-US" sz="1800" dirty="0" smtClean="0">
                          <a:solidFill>
                            <a:schemeClr val="tx1"/>
                          </a:solidFill>
                        </a:rPr>
                        <a:t>.</a:t>
                      </a:r>
                    </a:p>
                  </a:txBody>
                  <a:tcPr>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285750" indent="-285750">
                        <a:buFont typeface="Arial" panose="020B0604020202020204" pitchFamily="34" charset="0"/>
                        <a:buChar char="•"/>
                      </a:pPr>
                      <a:r>
                        <a:rPr lang="en-US" sz="1800" dirty="0" smtClean="0">
                          <a:solidFill>
                            <a:schemeClr val="tx1"/>
                          </a:solidFill>
                        </a:rPr>
                        <a:t>Follow the </a:t>
                      </a:r>
                      <a:r>
                        <a:rPr lang="en-US" sz="1800" dirty="0" err="1" smtClean="0">
                          <a:solidFill>
                            <a:schemeClr val="tx1"/>
                          </a:solidFill>
                        </a:rPr>
                        <a:t>sidros</a:t>
                      </a:r>
                      <a:r>
                        <a:rPr lang="en-US" sz="1800" dirty="0" smtClean="0">
                          <a:solidFill>
                            <a:schemeClr val="tx1"/>
                          </a:solidFill>
                        </a:rPr>
                        <a:t> till they rejoin.</a:t>
                      </a:r>
                    </a:p>
                    <a:p>
                      <a:pPr marL="285750" indent="-285750">
                        <a:buFont typeface="Arial" panose="020B0604020202020204" pitchFamily="34" charset="0"/>
                        <a:buChar char="•"/>
                      </a:pPr>
                      <a:r>
                        <a:rPr lang="en-US" sz="1800" dirty="0" smtClean="0">
                          <a:solidFill>
                            <a:schemeClr val="tx1"/>
                          </a:solidFill>
                        </a:rPr>
                        <a:t>They don’t always rejoin first chance they get.</a:t>
                      </a:r>
                    </a:p>
                  </a:txBody>
                  <a:tcPr>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969819490"/>
                  </a:ext>
                </a:extLst>
              </a:tr>
            </a:tbl>
          </a:graphicData>
        </a:graphic>
      </p:graphicFrame>
    </p:spTree>
    <p:extLst>
      <p:ext uri="{BB962C8B-B14F-4D97-AF65-F5344CB8AC3E}">
        <p14:creationId xmlns:p14="http://schemas.microsoft.com/office/powerpoint/2010/main" val="1751167737"/>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1200"/>
              </a:spcBef>
              <a:spcAft>
                <a:spcPts val="0"/>
              </a:spcAft>
              <a:buClr>
                <a:srgbClr val="000000"/>
              </a:buClr>
              <a:buSzPts val="1800"/>
              <a:buAutoNum type="alphaUcPeriod"/>
            </a:pPr>
            <a:r>
              <a:rPr lang="en" dirty="0" smtClean="0">
                <a:solidFill>
                  <a:srgbClr val="000000"/>
                </a:solidFill>
              </a:rPr>
              <a:t>Introduction and overview</a:t>
            </a:r>
            <a:endParaRPr dirty="0" smtClean="0">
              <a:solidFill>
                <a:srgbClr val="000000"/>
              </a:solidFill>
            </a:endParaRPr>
          </a:p>
          <a:p>
            <a:pPr marL="457200" lvl="0" indent="-342900" algn="l" rtl="0">
              <a:spcBef>
                <a:spcPts val="1200"/>
              </a:spcBef>
              <a:spcAft>
                <a:spcPts val="0"/>
              </a:spcAft>
              <a:buClr>
                <a:srgbClr val="000000"/>
              </a:buClr>
              <a:buSzPts val="1800"/>
              <a:buAutoNum type="alphaUcPeriod"/>
            </a:pPr>
            <a:r>
              <a:rPr lang="en" dirty="0" smtClean="0">
                <a:solidFill>
                  <a:srgbClr val="000000"/>
                </a:solidFill>
              </a:rPr>
              <a:t>Days and months</a:t>
            </a:r>
          </a:p>
          <a:p>
            <a:pPr marL="457200" lvl="0" indent="-342900" algn="l" rtl="0">
              <a:spcBef>
                <a:spcPts val="1200"/>
              </a:spcBef>
              <a:spcAft>
                <a:spcPts val="0"/>
              </a:spcAft>
              <a:buClr>
                <a:srgbClr val="000000"/>
              </a:buClr>
              <a:buSzPts val="1800"/>
              <a:buAutoNum type="alphaUcPeriod"/>
            </a:pPr>
            <a:r>
              <a:rPr lang="en" dirty="0" smtClean="0">
                <a:solidFill>
                  <a:srgbClr val="000000"/>
                </a:solidFill>
              </a:rPr>
              <a:t>Yomim Tovim and Sidros</a:t>
            </a:r>
            <a:endParaRPr dirty="0">
              <a:solidFill>
                <a:srgbClr val="000000"/>
              </a:solidFill>
            </a:endParaRPr>
          </a:p>
          <a:p>
            <a:pPr>
              <a:spcBef>
                <a:spcPts val="1200"/>
              </a:spcBef>
              <a:buClr>
                <a:srgbClr val="000000"/>
              </a:buClr>
              <a:buFont typeface="Arial"/>
              <a:buAutoNum type="alphaUcPeriod"/>
            </a:pPr>
            <a:r>
              <a:rPr lang="en-US" dirty="0">
                <a:solidFill>
                  <a:schemeClr val="tx1"/>
                </a:solidFill>
              </a:rPr>
              <a:t>Conclusion</a:t>
            </a:r>
          </a:p>
          <a:p>
            <a:pPr marL="939800" lvl="1" indent="-342900">
              <a:spcBef>
                <a:spcPts val="1200"/>
              </a:spcBef>
              <a:buClr>
                <a:srgbClr val="000000"/>
              </a:buClr>
              <a:buSzPct val="100000"/>
              <a:buFont typeface="+mj-lt"/>
              <a:buAutoNum type="arabicParenR"/>
            </a:pPr>
            <a:r>
              <a:rPr lang="en-US" sz="1800" dirty="0">
                <a:solidFill>
                  <a:schemeClr val="tx1"/>
                </a:solidFill>
              </a:rPr>
              <a:t>The civil calendar</a:t>
            </a:r>
            <a:endParaRPr lang="en-US" sz="1800" dirty="0" smtClean="0">
              <a:solidFill>
                <a:schemeClr val="tx1"/>
              </a:solidFill>
              <a:highlight>
                <a:srgbClr val="FFFF00"/>
              </a:highlight>
            </a:endParaRPr>
          </a:p>
          <a:p>
            <a:pPr marL="939800" lvl="1" indent="-342900">
              <a:spcBef>
                <a:spcPts val="1200"/>
              </a:spcBef>
              <a:buClr>
                <a:srgbClr val="000000"/>
              </a:buClr>
              <a:buSzPct val="100000"/>
              <a:buFont typeface="+mj-lt"/>
              <a:buAutoNum type="arabicParenR"/>
            </a:pPr>
            <a:r>
              <a:rPr lang="en" sz="1800" dirty="0" smtClean="0">
                <a:solidFill>
                  <a:srgbClr val="000000"/>
                </a:solidFill>
              </a:rPr>
              <a:t>Acknowledgements</a:t>
            </a:r>
            <a:endParaRPr lang="en-US" sz="1800" dirty="0" smtClean="0">
              <a:solidFill>
                <a:srgbClr val="000000"/>
              </a:solidFill>
              <a:highlight>
                <a:srgbClr val="FFFF00"/>
              </a:highlight>
            </a:endParaRPr>
          </a:p>
        </p:txBody>
      </p:sp>
    </p:spTree>
    <p:extLst>
      <p:ext uri="{BB962C8B-B14F-4D97-AF65-F5344CB8AC3E}">
        <p14:creationId xmlns:p14="http://schemas.microsoft.com/office/powerpoint/2010/main" val="3338249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61">
                                            <p:txEl>
                                              <p:pRg st="3" end="3"/>
                                            </p:txEl>
                                          </p:spTgt>
                                        </p:tgtEl>
                                        <p:attrNameLst>
                                          <p:attrName>style.fontWeight</p:attrName>
                                        </p:attrNameLst>
                                      </p:cBhvr>
                                      <p:to>
                                        <p:strVal val="bold"/>
                                      </p:to>
                                    </p:set>
                                  </p:childTnLst>
                                </p:cTn>
                              </p:par>
                              <p:par>
                                <p:cTn id="7" presetID="15" presetClass="emph" presetSubtype="0" nodeType="withEffect">
                                  <p:stCondLst>
                                    <p:cond delay="0"/>
                                  </p:stCondLst>
                                  <p:endCondLst>
                                    <p:cond evt="onNext" delay="0">
                                      <p:tgtEl>
                                        <p:sldTgt/>
                                      </p:tgtEl>
                                    </p:cond>
                                  </p:endCondLst>
                                  <p:childTnLst>
                                    <p:set>
                                      <p:cBhvr override="childStyle">
                                        <p:cTn id="8" dur="indefinite"/>
                                        <p:tgtEl>
                                          <p:spTgt spid="61">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One step remains – matching our Hebrew calendar with the civil (English) calendar.</a:t>
            </a:r>
          </a:p>
          <a:p>
            <a:pPr>
              <a:spcBef>
                <a:spcPts val="600"/>
              </a:spcBef>
            </a:pPr>
            <a:r>
              <a:rPr lang="en-US" dirty="0" smtClean="0">
                <a:solidFill>
                  <a:schemeClr val="tx1"/>
                </a:solidFill>
              </a:rPr>
              <a:t>We aren’t going to go through it in detail.</a:t>
            </a:r>
          </a:p>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a:t>
            </a:r>
            <a:r>
              <a:rPr lang="en-US" dirty="0" err="1" smtClean="0">
                <a:solidFill>
                  <a:schemeClr val="tx1"/>
                </a:solidFill>
              </a:rPr>
              <a:t>Rambam</a:t>
            </a:r>
            <a:r>
              <a:rPr lang="en-US" dirty="0" smtClean="0">
                <a:solidFill>
                  <a:schemeClr val="tx1"/>
                </a:solidFill>
              </a:rPr>
              <a:t>, Tur, etc.) did not bother with this at all.</a:t>
            </a:r>
          </a:p>
          <a:p>
            <a:pPr>
              <a:spcBef>
                <a:spcPts val="600"/>
              </a:spcBef>
            </a:pPr>
            <a:r>
              <a:rPr lang="en-US" dirty="0" smtClean="0">
                <a:solidFill>
                  <a:schemeClr val="tx1"/>
                </a:solidFill>
              </a:rPr>
              <a:t>It has become important in the last few centuries, as our connection with the non-Jewish society has grown, especially if we use the non-Jewish calendar for everyday living.</a:t>
            </a:r>
          </a:p>
        </p:txBody>
      </p:sp>
    </p:spTree>
    <p:extLst>
      <p:ext uri="{BB962C8B-B14F-4D97-AF65-F5344CB8AC3E}">
        <p14:creationId xmlns:p14="http://schemas.microsoft.com/office/powerpoint/2010/main" val="2407892103"/>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civil calendar, cont.</a:t>
            </a:r>
            <a:endParaRPr lang="en-US" dirty="0"/>
          </a:p>
        </p:txBody>
      </p:sp>
      <p:sp>
        <p:nvSpPr>
          <p:cNvPr id="3" name="Text Placeholder 2"/>
          <p:cNvSpPr>
            <a:spLocks noGrp="1"/>
          </p:cNvSpPr>
          <p:nvPr>
            <p:ph type="body" idx="1"/>
          </p:nvPr>
        </p:nvSpPr>
        <p:spPr>
          <a:xfrm>
            <a:off x="311700" y="1152474"/>
            <a:ext cx="8520600" cy="3679501"/>
          </a:xfrm>
        </p:spPr>
        <p:txBody>
          <a:bodyPr/>
          <a:lstStyle/>
          <a:p>
            <a:pPr>
              <a:spcBef>
                <a:spcPts val="600"/>
              </a:spcBef>
            </a:pPr>
            <a:r>
              <a:rPr lang="en-US" dirty="0" smtClean="0">
                <a:solidFill>
                  <a:schemeClr val="tx1"/>
                </a:solidFill>
              </a:rPr>
              <a:t>The </a:t>
            </a:r>
            <a:r>
              <a:rPr lang="en-US" dirty="0" err="1" smtClean="0">
                <a:solidFill>
                  <a:schemeClr val="tx1"/>
                </a:solidFill>
              </a:rPr>
              <a:t>Rishonim</a:t>
            </a:r>
            <a:r>
              <a:rPr lang="en-US" dirty="0" smtClean="0">
                <a:solidFill>
                  <a:schemeClr val="tx1"/>
                </a:solidFill>
              </a:rPr>
              <a:t> did explain a related task: when to start saying </a:t>
            </a:r>
            <a:r>
              <a:rPr lang="he-IL" dirty="0" smtClean="0">
                <a:solidFill>
                  <a:schemeClr val="tx1"/>
                </a:solidFill>
              </a:rPr>
              <a:t>ותן</a:t>
            </a:r>
            <a:r>
              <a:rPr lang="en-US" dirty="0" smtClean="0">
                <a:solidFill>
                  <a:schemeClr val="tx1"/>
                </a:solidFill>
              </a:rPr>
              <a:t> </a:t>
            </a:r>
            <a:r>
              <a:rPr lang="he-IL" dirty="0" smtClean="0">
                <a:solidFill>
                  <a:schemeClr val="tx1"/>
                </a:solidFill>
              </a:rPr>
              <a:t>טל ומטר</a:t>
            </a:r>
            <a:r>
              <a:rPr lang="en-US" dirty="0" smtClean="0">
                <a:solidFill>
                  <a:schemeClr val="tx1"/>
                </a:solidFill>
              </a:rPr>
              <a:t> in </a:t>
            </a:r>
            <a:r>
              <a:rPr lang="he-IL" dirty="0" smtClean="0">
                <a:solidFill>
                  <a:schemeClr val="tx1"/>
                </a:solidFill>
              </a:rPr>
              <a:t>חו"ל</a:t>
            </a:r>
            <a:r>
              <a:rPr lang="en-US" dirty="0">
                <a:solidFill>
                  <a:schemeClr val="tx1"/>
                </a:solidFill>
              </a:rPr>
              <a:t>,</a:t>
            </a:r>
            <a:r>
              <a:rPr lang="en-US" dirty="0" smtClean="0">
                <a:solidFill>
                  <a:schemeClr val="tx1"/>
                </a:solidFill>
              </a:rPr>
              <a:t> 60 days after the vernal (fall) equinox – a </a:t>
            </a:r>
            <a:r>
              <a:rPr lang="en-US" i="1" dirty="0" smtClean="0">
                <a:solidFill>
                  <a:schemeClr val="tx1"/>
                </a:solidFill>
              </a:rPr>
              <a:t>solar</a:t>
            </a:r>
            <a:r>
              <a:rPr lang="en-US" dirty="0" smtClean="0">
                <a:solidFill>
                  <a:schemeClr val="tx1"/>
                </a:solidFill>
              </a:rPr>
              <a:t> date.</a:t>
            </a:r>
          </a:p>
          <a:p>
            <a:pPr>
              <a:spcBef>
                <a:spcPts val="600"/>
              </a:spcBef>
            </a:pPr>
            <a:r>
              <a:rPr lang="en-US" dirty="0" smtClean="0">
                <a:solidFill>
                  <a:schemeClr val="tx1"/>
                </a:solidFill>
              </a:rPr>
              <a:t>The calculation [“</a:t>
            </a:r>
            <a:r>
              <a:rPr lang="he-IL" dirty="0" smtClean="0">
                <a:solidFill>
                  <a:schemeClr val="tx1"/>
                </a:solidFill>
              </a:rPr>
              <a:t>תקופת שמואל</a:t>
            </a:r>
            <a:r>
              <a:rPr lang="en-US" dirty="0" smtClean="0">
                <a:solidFill>
                  <a:schemeClr val="tx1"/>
                </a:solidFill>
              </a:rPr>
              <a:t>”] corresponds to the Julian</a:t>
            </a:r>
            <a:r>
              <a:rPr lang="en-US" i="1" dirty="0" smtClean="0">
                <a:solidFill>
                  <a:schemeClr val="tx1"/>
                </a:solidFill>
              </a:rPr>
              <a:t> </a:t>
            </a:r>
            <a:r>
              <a:rPr lang="en-US" dirty="0" smtClean="0">
                <a:solidFill>
                  <a:schemeClr val="tx1"/>
                </a:solidFill>
              </a:rPr>
              <a:t>calendar, where a year is exactly 365.25 days – a civil leap year (on Feb. 29) every four years.</a:t>
            </a:r>
          </a:p>
          <a:p>
            <a:pPr>
              <a:spcBef>
                <a:spcPts val="600"/>
              </a:spcBef>
            </a:pPr>
            <a:r>
              <a:rPr lang="en-US" dirty="0" smtClean="0">
                <a:solidFill>
                  <a:schemeClr val="tx1"/>
                </a:solidFill>
              </a:rPr>
              <a:t>That was replaced in 1582 by today’s </a:t>
            </a:r>
            <a:r>
              <a:rPr lang="en-US" i="1" dirty="0" smtClean="0">
                <a:solidFill>
                  <a:schemeClr val="tx1"/>
                </a:solidFill>
              </a:rPr>
              <a:t>Gregorian</a:t>
            </a:r>
            <a:r>
              <a:rPr lang="en-US" dirty="0" smtClean="0">
                <a:solidFill>
                  <a:schemeClr val="tx1"/>
                </a:solidFill>
              </a:rPr>
              <a:t> calendar, which has a more complex rule for leap years. They also did a one-time 11-day adjustment to get back in synch with the sun.</a:t>
            </a:r>
          </a:p>
          <a:p>
            <a:pPr>
              <a:spcBef>
                <a:spcPts val="600"/>
              </a:spcBef>
            </a:pPr>
            <a:r>
              <a:rPr lang="en-US" dirty="0" smtClean="0">
                <a:solidFill>
                  <a:schemeClr val="tx1"/>
                </a:solidFill>
              </a:rPr>
              <a:t>You currently end up with Dec. 4</a:t>
            </a:r>
            <a:r>
              <a:rPr lang="en-US" baseline="30000" dirty="0" smtClean="0">
                <a:solidFill>
                  <a:schemeClr val="tx1"/>
                </a:solidFill>
              </a:rPr>
              <a:t>th</a:t>
            </a:r>
            <a:r>
              <a:rPr lang="en-US" dirty="0" smtClean="0">
                <a:solidFill>
                  <a:schemeClr val="tx1"/>
                </a:solidFill>
              </a:rPr>
              <a:t> (or 5</a:t>
            </a:r>
            <a:r>
              <a:rPr lang="en-US" baseline="30000" dirty="0" smtClean="0">
                <a:solidFill>
                  <a:schemeClr val="tx1"/>
                </a:solidFill>
              </a:rPr>
              <a:t>th</a:t>
            </a:r>
            <a:r>
              <a:rPr lang="en-US" dirty="0" smtClean="0">
                <a:solidFill>
                  <a:schemeClr val="tx1"/>
                </a:solidFill>
              </a:rPr>
              <a:t> in a civil leap year).</a:t>
            </a:r>
          </a:p>
          <a:p>
            <a:pPr>
              <a:spcBef>
                <a:spcPts val="600"/>
              </a:spcBef>
            </a:pPr>
            <a:r>
              <a:rPr lang="en-US" dirty="0" smtClean="0">
                <a:solidFill>
                  <a:schemeClr val="tx1"/>
                </a:solidFill>
              </a:rPr>
              <a:t>Once that date is calculated, you can find all other corresponding civil dates. For example, Dec. 4 is the 338</a:t>
            </a:r>
            <a:r>
              <a:rPr lang="en-US" baseline="30000" dirty="0" smtClean="0">
                <a:solidFill>
                  <a:schemeClr val="tx1"/>
                </a:solidFill>
              </a:rPr>
              <a:t>th</a:t>
            </a:r>
            <a:r>
              <a:rPr lang="en-US" dirty="0" smtClean="0">
                <a:solidFill>
                  <a:schemeClr val="tx1"/>
                </a:solidFill>
              </a:rPr>
              <a:t> day of the solar year, 337 days from Jan. 1.</a:t>
            </a:r>
          </a:p>
          <a:p>
            <a:pPr>
              <a:spcBef>
                <a:spcPts val="600"/>
              </a:spcBef>
            </a:pPr>
            <a:endParaRPr lang="en-US" dirty="0">
              <a:solidFill>
                <a:schemeClr val="tx1"/>
              </a:solidFill>
            </a:endParaRPr>
          </a:p>
        </p:txBody>
      </p:sp>
    </p:spTree>
    <p:extLst>
      <p:ext uri="{BB962C8B-B14F-4D97-AF65-F5344CB8AC3E}">
        <p14:creationId xmlns:p14="http://schemas.microsoft.com/office/powerpoint/2010/main" val="16564584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a:t>
            </a:r>
            <a:r>
              <a:rPr lang="en-US" dirty="0" smtClean="0"/>
              <a:t>cont.</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1) Decide </a:t>
            </a:r>
            <a:r>
              <a:rPr lang="en-US" b="1" dirty="0" smtClean="0">
                <a:solidFill>
                  <a:schemeClr val="tx1"/>
                </a:solidFill>
              </a:rPr>
              <a:t>if this is a regular year (</a:t>
            </a:r>
            <a:r>
              <a:rPr lang="he-IL" b="1" dirty="0" smtClean="0">
                <a:solidFill>
                  <a:schemeClr val="tx1"/>
                </a:solidFill>
              </a:rPr>
              <a:t>פשוטה</a:t>
            </a:r>
            <a:r>
              <a:rPr lang="en-US" b="1" dirty="0" smtClean="0">
                <a:solidFill>
                  <a:schemeClr val="tx1"/>
                </a:solidFill>
              </a:rPr>
              <a:t>) or leap year (</a:t>
            </a:r>
            <a:r>
              <a:rPr lang="he-IL" b="1" dirty="0" smtClean="0">
                <a:solidFill>
                  <a:schemeClr val="tx1"/>
                </a:solidFill>
              </a:rPr>
              <a:t>מעוברת</a:t>
            </a:r>
            <a:r>
              <a:rPr lang="en-US" b="1" dirty="0" smtClean="0">
                <a:solidFill>
                  <a:schemeClr val="tx1"/>
                </a:solidFill>
              </a:rPr>
              <a:t>).</a:t>
            </a:r>
          </a:p>
          <a:p>
            <a:pPr>
              <a:spcBef>
                <a:spcPts val="600"/>
              </a:spcBef>
            </a:pPr>
            <a:r>
              <a:rPr lang="en-US" dirty="0" smtClean="0">
                <a:solidFill>
                  <a:schemeClr val="tx1"/>
                </a:solidFill>
              </a:rPr>
              <a:t>The Torah requires the months to track the cycles of the moon.</a:t>
            </a:r>
          </a:p>
          <a:p>
            <a:pPr>
              <a:spcBef>
                <a:spcPts val="600"/>
              </a:spcBef>
            </a:pPr>
            <a:r>
              <a:rPr lang="en-US" dirty="0" smtClean="0">
                <a:solidFill>
                  <a:schemeClr val="tx1"/>
                </a:solidFill>
              </a:rPr>
              <a:t>The Torah requires the years to track the seasons of the (solar) year.</a:t>
            </a:r>
          </a:p>
          <a:p>
            <a:pPr>
              <a:spcBef>
                <a:spcPts val="600"/>
              </a:spcBef>
            </a:pPr>
            <a:r>
              <a:rPr lang="en-US" dirty="0" smtClean="0">
                <a:solidFill>
                  <a:schemeClr val="tx1"/>
                </a:solidFill>
              </a:rPr>
              <a:t>To keep them in synch, we sometimes add an extra month.</a:t>
            </a:r>
          </a:p>
          <a:p>
            <a:pPr>
              <a:spcBef>
                <a:spcPts val="600"/>
              </a:spcBef>
            </a:pPr>
            <a:r>
              <a:rPr lang="en-US" dirty="0" smtClean="0">
                <a:solidFill>
                  <a:schemeClr val="tx1"/>
                </a:solidFill>
              </a:rPr>
              <a:t>There is a repeating nineteen-year cycle of regular and leap years.</a:t>
            </a:r>
          </a:p>
          <a:p>
            <a:pPr>
              <a:spcBef>
                <a:spcPts val="600"/>
              </a:spcBef>
            </a:pPr>
            <a:r>
              <a:rPr lang="en-US" dirty="0" smtClean="0">
                <a:solidFill>
                  <a:schemeClr val="tx1"/>
                </a:solidFill>
              </a:rPr>
              <a:t>The number of the year we are calculating will tell us which one it is.</a:t>
            </a:r>
          </a:p>
          <a:p>
            <a:pPr marL="114300" indent="0">
              <a:spcBef>
                <a:spcPts val="600"/>
              </a:spcBef>
              <a:buNone/>
            </a:pPr>
            <a:endParaRPr lang="en-US" dirty="0" smtClean="0">
              <a:solidFill>
                <a:schemeClr val="tx1"/>
              </a:solidFill>
            </a:endParaRPr>
          </a:p>
          <a:p>
            <a:pPr>
              <a:spcBef>
                <a:spcPts val="600"/>
              </a:spcBef>
            </a:pPr>
            <a:endParaRPr lang="en-US" dirty="0">
              <a:solidFill>
                <a:schemeClr val="tx1"/>
              </a:solidFill>
            </a:endParaRPr>
          </a:p>
        </p:txBody>
      </p:sp>
    </p:spTree>
    <p:extLst>
      <p:ext uri="{BB962C8B-B14F-4D97-AF65-F5344CB8AC3E}">
        <p14:creationId xmlns:p14="http://schemas.microsoft.com/office/powerpoint/2010/main" val="409472885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 Conclusion</a:t>
            </a:r>
            <a:endParaRPr lang="en-US" dirty="0"/>
          </a:p>
        </p:txBody>
      </p:sp>
      <p:sp>
        <p:nvSpPr>
          <p:cNvPr id="3" name="Text Placeholder 2"/>
          <p:cNvSpPr>
            <a:spLocks noGrp="1"/>
          </p:cNvSpPr>
          <p:nvPr>
            <p:ph type="body" idx="1"/>
          </p:nvPr>
        </p:nvSpPr>
        <p:spPr/>
        <p:txBody>
          <a:bodyPr/>
          <a:lstStyle/>
          <a:p>
            <a:pPr>
              <a:spcBef>
                <a:spcPts val="600"/>
              </a:spcBef>
            </a:pPr>
            <a:r>
              <a:rPr lang="en-US" dirty="0" smtClean="0">
                <a:solidFill>
                  <a:schemeClr val="tx1"/>
                </a:solidFill>
              </a:rPr>
              <a:t>This year’s calendar is complete. Do it again next year!</a:t>
            </a:r>
          </a:p>
          <a:p>
            <a:pPr>
              <a:spcBef>
                <a:spcPts val="600"/>
              </a:spcBef>
            </a:pPr>
            <a:r>
              <a:rPr lang="en-US" dirty="0" smtClean="0">
                <a:solidFill>
                  <a:schemeClr val="tx1"/>
                </a:solidFill>
              </a:rPr>
              <a:t>Thanks for watching!</a:t>
            </a:r>
            <a:endParaRPr lang="en-US" dirty="0">
              <a:solidFill>
                <a:schemeClr val="tx1"/>
              </a:solidFill>
            </a:endParaRPr>
          </a:p>
        </p:txBody>
      </p:sp>
    </p:spTree>
    <p:extLst>
      <p:ext uri="{BB962C8B-B14F-4D97-AF65-F5344CB8AC3E}">
        <p14:creationId xmlns:p14="http://schemas.microsoft.com/office/powerpoint/2010/main" val="378855069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 and References</a:t>
            </a:r>
            <a:endParaRPr lang="en-US" dirty="0"/>
          </a:p>
        </p:txBody>
      </p:sp>
      <p:sp>
        <p:nvSpPr>
          <p:cNvPr id="3" name="Text Placeholder 2"/>
          <p:cNvSpPr>
            <a:spLocks noGrp="1"/>
          </p:cNvSpPr>
          <p:nvPr>
            <p:ph type="body" idx="1"/>
          </p:nvPr>
        </p:nvSpPr>
        <p:spPr/>
        <p:txBody>
          <a:bodyPr/>
          <a:lstStyle/>
          <a:p>
            <a:r>
              <a:rPr lang="en-US" dirty="0" err="1" smtClean="0">
                <a:solidFill>
                  <a:schemeClr val="tx1"/>
                </a:solidFill>
              </a:rPr>
              <a:t>Rambam</a:t>
            </a:r>
            <a:r>
              <a:rPr lang="en-US" dirty="0" smtClean="0">
                <a:solidFill>
                  <a:schemeClr val="tx1"/>
                </a:solidFill>
              </a:rPr>
              <a:t>, </a:t>
            </a:r>
            <a:r>
              <a:rPr lang="en-US" dirty="0" err="1" smtClean="0">
                <a:solidFill>
                  <a:schemeClr val="tx1"/>
                </a:solidFill>
              </a:rPr>
              <a:t>Hilchos</a:t>
            </a:r>
            <a:r>
              <a:rPr lang="en-US" dirty="0" smtClean="0">
                <a:solidFill>
                  <a:schemeClr val="tx1"/>
                </a:solidFill>
              </a:rPr>
              <a:t> Kiddush </a:t>
            </a:r>
            <a:r>
              <a:rPr lang="en-US" dirty="0" err="1" smtClean="0">
                <a:solidFill>
                  <a:schemeClr val="tx1"/>
                </a:solidFill>
              </a:rPr>
              <a:t>Hachodesh</a:t>
            </a:r>
            <a:endParaRPr lang="en-US" dirty="0" smtClean="0">
              <a:solidFill>
                <a:schemeClr val="tx1"/>
              </a:solidFill>
            </a:endParaRPr>
          </a:p>
          <a:p>
            <a:r>
              <a:rPr lang="en-US" dirty="0" smtClean="0">
                <a:solidFill>
                  <a:schemeClr val="tx1"/>
                </a:solidFill>
              </a:rPr>
              <a:t>Tur, Orach Chaim, 428. The chart there is the basis of the </a:t>
            </a:r>
            <a:r>
              <a:rPr lang="en-US" dirty="0" err="1" smtClean="0">
                <a:solidFill>
                  <a:schemeClr val="tx1"/>
                </a:solidFill>
              </a:rPr>
              <a:t>Keviyus</a:t>
            </a:r>
            <a:r>
              <a:rPr lang="en-US" dirty="0" smtClean="0">
                <a:solidFill>
                  <a:schemeClr val="tx1"/>
                </a:solidFill>
              </a:rPr>
              <a:t> web page.</a:t>
            </a:r>
          </a:p>
          <a:p>
            <a:r>
              <a:rPr lang="en-US" dirty="0">
                <a:solidFill>
                  <a:schemeClr val="tx1"/>
                </a:solidFill>
              </a:rPr>
              <a:t>Rabbi Nathan Bushwick, </a:t>
            </a:r>
            <a:r>
              <a:rPr lang="en-US" i="1" dirty="0">
                <a:solidFill>
                  <a:schemeClr val="tx1"/>
                </a:solidFill>
              </a:rPr>
              <a:t>Understanding the Jewish Calendar</a:t>
            </a:r>
            <a:r>
              <a:rPr lang="en-US" dirty="0">
                <a:solidFill>
                  <a:schemeClr val="tx1"/>
                </a:solidFill>
              </a:rPr>
              <a:t>, </a:t>
            </a:r>
            <a:r>
              <a:rPr lang="en-US" dirty="0" err="1">
                <a:solidFill>
                  <a:schemeClr val="tx1"/>
                </a:solidFill>
              </a:rPr>
              <a:t>Moznayim</a:t>
            </a:r>
            <a:r>
              <a:rPr lang="en-US" dirty="0">
                <a:solidFill>
                  <a:schemeClr val="tx1"/>
                </a:solidFill>
              </a:rPr>
              <a:t>, 1989.</a:t>
            </a:r>
          </a:p>
          <a:p>
            <a:r>
              <a:rPr lang="en-US" dirty="0" err="1" smtClean="0">
                <a:solidFill>
                  <a:schemeClr val="tx1"/>
                </a:solidFill>
              </a:rPr>
              <a:t>Rav</a:t>
            </a:r>
            <a:r>
              <a:rPr lang="en-US" dirty="0" smtClean="0">
                <a:solidFill>
                  <a:schemeClr val="tx1"/>
                </a:solidFill>
              </a:rPr>
              <a:t> David Heber’s yearly shiur on the calendar at Yeshiva </a:t>
            </a:r>
            <a:r>
              <a:rPr lang="en-US" dirty="0" err="1" smtClean="0">
                <a:solidFill>
                  <a:schemeClr val="tx1"/>
                </a:solidFill>
              </a:rPr>
              <a:t>Ner</a:t>
            </a:r>
            <a:r>
              <a:rPr lang="en-US" dirty="0" smtClean="0">
                <a:solidFill>
                  <a:schemeClr val="tx1"/>
                </a:solidFill>
              </a:rPr>
              <a:t> </a:t>
            </a:r>
            <a:r>
              <a:rPr lang="en-US" dirty="0" err="1" smtClean="0">
                <a:solidFill>
                  <a:schemeClr val="tx1"/>
                </a:solidFill>
              </a:rPr>
              <a:t>Yisroel</a:t>
            </a:r>
            <a:r>
              <a:rPr lang="en-US" dirty="0" smtClean="0">
                <a:solidFill>
                  <a:schemeClr val="tx1"/>
                </a:solidFill>
              </a:rPr>
              <a:t>, Baltimore.</a:t>
            </a:r>
          </a:p>
          <a:p>
            <a:endParaRPr lang="en-US" dirty="0">
              <a:solidFill>
                <a:schemeClr val="tx1"/>
              </a:solidFill>
            </a:endParaRPr>
          </a:p>
          <a:p>
            <a:r>
              <a:rPr lang="en-US" dirty="0" smtClean="0">
                <a:solidFill>
                  <a:schemeClr val="tx1"/>
                </a:solidFill>
              </a:rPr>
              <a:t>You can get this presentation and software tools at </a:t>
            </a:r>
            <a:r>
              <a:rPr lang="en-US" dirty="0">
                <a:solidFill>
                  <a:schemeClr val="tx1"/>
                </a:solidFill>
              </a:rPr>
              <a:t>my website </a:t>
            </a:r>
            <a:r>
              <a:rPr lang="en-US" dirty="0">
                <a:solidFill>
                  <a:schemeClr val="tx1"/>
                </a:solidFill>
                <a:hlinkClick r:id="rId2"/>
              </a:rPr>
              <a:t>https://</a:t>
            </a:r>
            <a:r>
              <a:rPr lang="en-US" dirty="0" smtClean="0">
                <a:solidFill>
                  <a:schemeClr val="tx1"/>
                </a:solidFill>
                <a:hlinkClick r:id="rId2"/>
              </a:rPr>
              <a:t>sites.google.com/site/miyminimichoel</a:t>
            </a:r>
            <a:r>
              <a:rPr lang="en-US" dirty="0">
                <a:solidFill>
                  <a:schemeClr val="tx1"/>
                </a:solidFill>
              </a:rPr>
              <a:t/>
            </a:r>
            <a:br>
              <a:rPr lang="en-US" dirty="0">
                <a:solidFill>
                  <a:schemeClr val="tx1"/>
                </a:solidFill>
              </a:rPr>
            </a:br>
            <a:r>
              <a:rPr lang="en-US" dirty="0" smtClean="0">
                <a:solidFill>
                  <a:schemeClr val="tx1"/>
                </a:solidFill>
              </a:rPr>
              <a:t>along with other </a:t>
            </a:r>
            <a:r>
              <a:rPr lang="en-US" dirty="0" err="1" smtClean="0">
                <a:solidFill>
                  <a:schemeClr val="tx1"/>
                </a:solidFill>
              </a:rPr>
              <a:t>divrei</a:t>
            </a:r>
            <a:r>
              <a:rPr lang="en-US" dirty="0" smtClean="0">
                <a:solidFill>
                  <a:schemeClr val="tx1"/>
                </a:solidFill>
              </a:rPr>
              <a:t> Torah.</a:t>
            </a:r>
          </a:p>
        </p:txBody>
      </p:sp>
    </p:spTree>
    <p:extLst>
      <p:ext uri="{BB962C8B-B14F-4D97-AF65-F5344CB8AC3E}">
        <p14:creationId xmlns:p14="http://schemas.microsoft.com/office/powerpoint/2010/main" val="10601023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2) Find </a:t>
            </a:r>
            <a:r>
              <a:rPr lang="en-US" b="1" dirty="0" smtClean="0">
                <a:solidFill>
                  <a:schemeClr val="tx1"/>
                </a:solidFill>
              </a:rPr>
              <a:t>the </a:t>
            </a:r>
            <a:r>
              <a:rPr lang="en-US" b="1" dirty="0" err="1" smtClean="0">
                <a:solidFill>
                  <a:schemeClr val="tx1"/>
                </a:solidFill>
              </a:rPr>
              <a:t>molad</a:t>
            </a:r>
            <a:r>
              <a:rPr lang="en-US" b="1" dirty="0" smtClean="0">
                <a:solidFill>
                  <a:schemeClr val="tx1"/>
                </a:solidFill>
              </a:rPr>
              <a:t> for this Rosh Hashanah.</a:t>
            </a:r>
          </a:p>
          <a:p>
            <a:pPr>
              <a:spcBef>
                <a:spcPts val="600"/>
              </a:spcBef>
            </a:pPr>
            <a:r>
              <a:rPr lang="en-US" dirty="0" smtClean="0">
                <a:solidFill>
                  <a:schemeClr val="tx1"/>
                </a:solidFill>
              </a:rPr>
              <a:t>That is, the astronomical moment of the new moon for </a:t>
            </a:r>
            <a:r>
              <a:rPr lang="en-US" dirty="0" err="1" smtClean="0">
                <a:solidFill>
                  <a:schemeClr val="tx1"/>
                </a:solidFill>
              </a:rPr>
              <a:t>Tishrei</a:t>
            </a:r>
            <a:r>
              <a:rPr lang="en-US" dirty="0" smtClean="0">
                <a:solidFill>
                  <a:schemeClr val="tx1"/>
                </a:solidFill>
              </a:rPr>
              <a:t> of this year.</a:t>
            </a:r>
          </a:p>
          <a:p>
            <a:r>
              <a:rPr lang="en-US" dirty="0" smtClean="0">
                <a:solidFill>
                  <a:schemeClr val="tx1"/>
                </a:solidFill>
              </a:rPr>
              <a:t>Chazal made the approximation that all months are exactly the same length, from one new moon to the next.</a:t>
            </a:r>
          </a:p>
          <a:p>
            <a:r>
              <a:rPr lang="en-US" dirty="0" smtClean="0">
                <a:solidFill>
                  <a:schemeClr val="tx1"/>
                </a:solidFill>
              </a:rPr>
              <a:t>That amount is not an exact number of days; they estimated it nearly to the second.</a:t>
            </a:r>
          </a:p>
          <a:p>
            <a:r>
              <a:rPr lang="en-US" dirty="0" smtClean="0">
                <a:solidFill>
                  <a:schemeClr val="tx1"/>
                </a:solidFill>
              </a:rPr>
              <a:t>By knowing the number of years since Creation, knowing the starting point, and knowing the length of a month, we calculate the moment of the </a:t>
            </a:r>
            <a:r>
              <a:rPr lang="en-US" dirty="0" err="1" smtClean="0">
                <a:solidFill>
                  <a:schemeClr val="tx1"/>
                </a:solidFill>
              </a:rPr>
              <a:t>molad</a:t>
            </a:r>
            <a:r>
              <a:rPr lang="en-US" dirty="0" smtClean="0">
                <a:solidFill>
                  <a:schemeClr val="tx1"/>
                </a:solidFill>
              </a:rPr>
              <a:t>.</a:t>
            </a:r>
          </a:p>
          <a:p>
            <a:r>
              <a:rPr lang="en-US" dirty="0" smtClean="0">
                <a:solidFill>
                  <a:schemeClr val="tx1"/>
                </a:solidFill>
              </a:rPr>
              <a:t>This is an exact time, not a day.</a:t>
            </a:r>
            <a:endParaRPr lang="en-US" dirty="0">
              <a:solidFill>
                <a:schemeClr val="tx1"/>
              </a:solidFill>
            </a:endParaRPr>
          </a:p>
        </p:txBody>
      </p:sp>
    </p:spTree>
    <p:extLst>
      <p:ext uri="{BB962C8B-B14F-4D97-AF65-F5344CB8AC3E}">
        <p14:creationId xmlns:p14="http://schemas.microsoft.com/office/powerpoint/2010/main" val="12612294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cont.</a:t>
            </a:r>
            <a:endParaRPr lang="en-US" dirty="0"/>
          </a:p>
        </p:txBody>
      </p:sp>
      <p:sp>
        <p:nvSpPr>
          <p:cNvPr id="3" name="Text Placeholder 2"/>
          <p:cNvSpPr>
            <a:spLocks noGrp="1"/>
          </p:cNvSpPr>
          <p:nvPr>
            <p:ph type="body" idx="1"/>
          </p:nvPr>
        </p:nvSpPr>
        <p:spPr/>
        <p:txBody>
          <a:bodyPr/>
          <a:lstStyle/>
          <a:p>
            <a:pPr marL="114300" indent="0">
              <a:spcBef>
                <a:spcPts val="600"/>
              </a:spcBef>
              <a:buNone/>
            </a:pPr>
            <a:r>
              <a:rPr lang="en-US" b="1" dirty="0" smtClean="0">
                <a:solidFill>
                  <a:schemeClr val="tx1"/>
                </a:solidFill>
              </a:rPr>
              <a:t>3) Find </a:t>
            </a:r>
            <a:r>
              <a:rPr lang="en-US" b="1" dirty="0" smtClean="0">
                <a:solidFill>
                  <a:schemeClr val="tx1"/>
                </a:solidFill>
              </a:rPr>
              <a:t>the </a:t>
            </a:r>
            <a:r>
              <a:rPr lang="en-US" b="1" dirty="0" err="1" smtClean="0">
                <a:solidFill>
                  <a:schemeClr val="tx1"/>
                </a:solidFill>
              </a:rPr>
              <a:t>molad</a:t>
            </a:r>
            <a:r>
              <a:rPr lang="en-US" b="1" dirty="0" smtClean="0">
                <a:solidFill>
                  <a:schemeClr val="tx1"/>
                </a:solidFill>
              </a:rPr>
              <a:t> for the </a:t>
            </a:r>
            <a:r>
              <a:rPr lang="en-US" b="1" i="1" dirty="0" smtClean="0">
                <a:solidFill>
                  <a:schemeClr val="tx1"/>
                </a:solidFill>
              </a:rPr>
              <a:t>next</a:t>
            </a:r>
            <a:r>
              <a:rPr lang="en-US" b="1" dirty="0" smtClean="0">
                <a:solidFill>
                  <a:schemeClr val="tx1"/>
                </a:solidFill>
              </a:rPr>
              <a:t> Rosh Hashanah.</a:t>
            </a:r>
          </a:p>
          <a:p>
            <a:pPr>
              <a:spcBef>
                <a:spcPts val="600"/>
              </a:spcBef>
            </a:pPr>
            <a:r>
              <a:rPr lang="en-US" dirty="0" smtClean="0">
                <a:solidFill>
                  <a:schemeClr val="tx1"/>
                </a:solidFill>
              </a:rPr>
              <a:t>We repeat the process for the following year.</a:t>
            </a:r>
          </a:p>
          <a:p>
            <a:pPr>
              <a:spcBef>
                <a:spcPts val="600"/>
              </a:spcBef>
            </a:pPr>
            <a:r>
              <a:rPr lang="en-US" dirty="0" smtClean="0">
                <a:solidFill>
                  <a:schemeClr val="tx1"/>
                </a:solidFill>
              </a:rPr>
              <a:t>To </a:t>
            </a:r>
            <a:r>
              <a:rPr lang="en-US" dirty="0">
                <a:solidFill>
                  <a:schemeClr val="tx1"/>
                </a:solidFill>
              </a:rPr>
              <a:t>the result for </a:t>
            </a:r>
            <a:r>
              <a:rPr lang="en-US" i="1" dirty="0">
                <a:solidFill>
                  <a:schemeClr val="tx1"/>
                </a:solidFill>
              </a:rPr>
              <a:t>this</a:t>
            </a:r>
            <a:r>
              <a:rPr lang="en-US" dirty="0">
                <a:solidFill>
                  <a:schemeClr val="tx1"/>
                </a:solidFill>
              </a:rPr>
              <a:t> Rosh Hashanah, </a:t>
            </a:r>
            <a:r>
              <a:rPr lang="en-US" dirty="0" smtClean="0">
                <a:solidFill>
                  <a:schemeClr val="tx1"/>
                </a:solidFill>
              </a:rPr>
              <a:t>we need only add twelve more months worth of time (for a regular year), or thirteen (for a leap year), to get the </a:t>
            </a:r>
            <a:r>
              <a:rPr lang="en-US" dirty="0" err="1" smtClean="0">
                <a:solidFill>
                  <a:schemeClr val="tx1"/>
                </a:solidFill>
              </a:rPr>
              <a:t>molad</a:t>
            </a:r>
            <a:r>
              <a:rPr lang="en-US" dirty="0" smtClean="0">
                <a:solidFill>
                  <a:schemeClr val="tx1"/>
                </a:solidFill>
              </a:rPr>
              <a:t> for next year.</a:t>
            </a:r>
          </a:p>
          <a:p>
            <a:pPr>
              <a:spcBef>
                <a:spcPts val="600"/>
              </a:spcBef>
            </a:pPr>
            <a:r>
              <a:rPr lang="en-US" dirty="0" smtClean="0">
                <a:solidFill>
                  <a:schemeClr val="tx1"/>
                </a:solidFill>
              </a:rPr>
              <a:t>Again, this is an astronomical moment in time, not a day.</a:t>
            </a:r>
            <a:endParaRPr lang="en-US" dirty="0">
              <a:solidFill>
                <a:schemeClr val="tx1"/>
              </a:solidFill>
            </a:endParaRPr>
          </a:p>
        </p:txBody>
      </p:sp>
    </p:spTree>
    <p:extLst>
      <p:ext uri="{BB962C8B-B14F-4D97-AF65-F5344CB8AC3E}">
        <p14:creationId xmlns:p14="http://schemas.microsoft.com/office/powerpoint/2010/main" val="1923939522"/>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7862</TotalTime>
  <Words>5442</Words>
  <Application>Microsoft Office PowerPoint</Application>
  <PresentationFormat>On-screen Show (16:9)</PresentationFormat>
  <Paragraphs>447</Paragraphs>
  <Slides>71</Slides>
  <Notes>21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71</vt:i4>
      </vt:variant>
    </vt:vector>
  </HeadingPairs>
  <TitlesOfParts>
    <vt:vector size="74" baseType="lpstr">
      <vt:lpstr>Arial</vt:lpstr>
      <vt:lpstr>Courier New</vt:lpstr>
      <vt:lpstr>Simple Light</vt:lpstr>
      <vt:lpstr>This year’s calendar</vt:lpstr>
      <vt:lpstr>Contents</vt:lpstr>
      <vt:lpstr>Introduction</vt:lpstr>
      <vt:lpstr>Introduction</vt:lpstr>
      <vt:lpstr>Introduction</vt:lpstr>
      <vt:lpstr>Overview</vt:lpstr>
      <vt:lpstr>Overview, cont.</vt:lpstr>
      <vt:lpstr>Overview, cont.</vt:lpstr>
      <vt:lpstr>Overview, cont.</vt:lpstr>
      <vt:lpstr>Overview, cont.</vt:lpstr>
      <vt:lpstr>Overview, cont.</vt:lpstr>
      <vt:lpstr>Overview, cont.</vt:lpstr>
      <vt:lpstr>Overview, cont.</vt:lpstr>
      <vt:lpstr>Contents</vt:lpstr>
      <vt:lpstr>B) Days and months</vt:lpstr>
      <vt:lpstr>1) Introduction – how to calculate</vt:lpstr>
      <vt:lpstr>How to calculate - example</vt:lpstr>
      <vt:lpstr>How to calculate - standard shifts</vt:lpstr>
      <vt:lpstr>Calculator</vt:lpstr>
      <vt:lpstr>B) Days and months</vt:lpstr>
      <vt:lpstr>2) Peshuta or m’uberes?</vt:lpstr>
      <vt:lpstr>B) Days and months</vt:lpstr>
      <vt:lpstr>3) Find the molad for this year’s Tishrei</vt:lpstr>
      <vt:lpstr>3) Find the molad for this year’s Tishrei, cont.</vt:lpstr>
      <vt:lpstr>3) Find the molad for this year’s Tishrei, cont.</vt:lpstr>
      <vt:lpstr>3) Repeat: Find the molad for next year’s Tishrei</vt:lpstr>
      <vt:lpstr>B) Days and months</vt:lpstr>
      <vt:lpstr>4) Find Rosh Hashanah – the four dechiyos</vt:lpstr>
      <vt:lpstr>4) Find Rosh Hashanah – the Four Dechiyos</vt:lpstr>
      <vt:lpstr>4a) The four dechiyos - מולד זקן</vt:lpstr>
      <vt:lpstr>4b) The four dechiyos - לא אד"ו ראש</vt:lpstr>
      <vt:lpstr>4) The four dechiyos, cont.</vt:lpstr>
      <vt:lpstr>Length of year - פשוטה</vt:lpstr>
      <vt:lpstr>Length of year - מעוברת</vt:lpstr>
      <vt:lpstr>4c) The four dechiyos – ג"ט ר"ד</vt:lpstr>
      <vt:lpstr>4d) The four dechiyos - בט"ו תקפ"ט</vt:lpstr>
      <vt:lpstr>4) The four dechiyos, cont.</vt:lpstr>
      <vt:lpstr>B) Days and months</vt:lpstr>
      <vt:lpstr>5) Establish the months</vt:lpstr>
      <vt:lpstr>5) Establish the months, cont.</vt:lpstr>
      <vt:lpstr>5) Establish the months, cont.</vt:lpstr>
      <vt:lpstr>5) Establish the months, cont.</vt:lpstr>
      <vt:lpstr>Contents</vt:lpstr>
      <vt:lpstr>C) Yomim Tovim and Sidros</vt:lpstr>
      <vt:lpstr>Pick a calendar – the Keviyus page</vt:lpstr>
      <vt:lpstr>The Keviyus page, cont.</vt:lpstr>
      <vt:lpstr>C) Yomim Tovim and Sidros</vt:lpstr>
      <vt:lpstr>Pick a calendar, cont. – find the calendar for the year</vt:lpstr>
      <vt:lpstr>Pick a calendar, cont.</vt:lpstr>
      <vt:lpstr>C) Yomim Tovim and Sidros</vt:lpstr>
      <vt:lpstr>Yomim Tovim</vt:lpstr>
      <vt:lpstr>C) Yomim Tovim and Sidros</vt:lpstr>
      <vt:lpstr>Sidros - introduction</vt:lpstr>
      <vt:lpstr>3a) Yomim Tovim</vt:lpstr>
      <vt:lpstr>3b) Counting parshiyos </vt:lpstr>
      <vt:lpstr>3b) Counting parshiyos, cont. </vt:lpstr>
      <vt:lpstr>3c) Eretz Yisroel and chutzah la’aretz</vt:lpstr>
      <vt:lpstr>Sidros, cont.</vt:lpstr>
      <vt:lpstr>C) Yomim Tovim and Sidros</vt:lpstr>
      <vt:lpstr>Sidros – Arranging the sidros</vt:lpstr>
      <vt:lpstr>1) Arranging the sidros – beginning the year</vt:lpstr>
      <vt:lpstr>2) Arranging the sidros – Pesach</vt:lpstr>
      <vt:lpstr>3) Arranging the sidros – Shavuos</vt:lpstr>
      <vt:lpstr>4) Arranging the sidros – Tisha B’Av</vt:lpstr>
      <vt:lpstr>5) Arranging the sidros – Nitzavim-Vayeilech</vt:lpstr>
      <vt:lpstr>6) Eretz Yisroel and chutzah la’aretz</vt:lpstr>
      <vt:lpstr>Contents</vt:lpstr>
      <vt:lpstr>The civil calendar</vt:lpstr>
      <vt:lpstr>The civil calendar, cont.</vt:lpstr>
      <vt:lpstr>D) Conclusion</vt:lpstr>
      <vt:lpstr>Acknowledgements and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year’s calendar</dc:title>
  <cp:lastModifiedBy>Michael Reach</cp:lastModifiedBy>
  <cp:revision>936</cp:revision>
  <dcterms:modified xsi:type="dcterms:W3CDTF">2018-12-27T00:53:11Z</dcterms:modified>
</cp:coreProperties>
</file>